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25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Sora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6" roundtripDataSignature="AMtx7mjQstjChUYyQXtrMtfrdlqUxPOY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0EF191-CACB-4D9C-B3D0-D757397D13DA}">
  <a:tblStyle styleId="{5B0EF191-CACB-4D9C-B3D0-D757397D13D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4211" autoAdjust="0"/>
  </p:normalViewPr>
  <p:slideViewPr>
    <p:cSldViewPr snapToGrid="0">
      <p:cViewPr varScale="1">
        <p:scale>
          <a:sx n="97" d="100"/>
          <a:sy n="97" d="100"/>
        </p:scale>
        <p:origin x="200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96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10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template: </a:t>
            </a:r>
            <a:r>
              <a:rPr lang="en-US" dirty="0" err="1"/>
              <a:t>Slidesgo</a:t>
            </a:r>
            <a:r>
              <a:rPr lang="en-US" dirty="0"/>
              <a:t> “Artificial Intelligence”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Google Shape;461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>
          <a:extLst>
            <a:ext uri="{FF2B5EF4-FFF2-40B4-BE49-F238E27FC236}">
              <a16:creationId xmlns:a16="http://schemas.microsoft.com/office/drawing/2014/main" id="{024EE69C-5A8E-1923-7B88-E9918CE54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16:notes">
            <a:extLst>
              <a:ext uri="{FF2B5EF4-FFF2-40B4-BE49-F238E27FC236}">
                <a16:creationId xmlns:a16="http://schemas.microsoft.com/office/drawing/2014/main" id="{E926C9B6-10A8-C477-DBFE-D5E8D639AC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Google Shape;461;p116:notes">
            <a:extLst>
              <a:ext uri="{FF2B5EF4-FFF2-40B4-BE49-F238E27FC236}">
                <a16:creationId xmlns:a16="http://schemas.microsoft.com/office/drawing/2014/main" id="{053B69FA-3760-F4D5-9B1F-C9D127FD32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9255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p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Δυο φορες το gdp της ελλαδας.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GDP γερμανίας 4.4 trillion.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p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GDP γερμανίας 4.4 trillion.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GDP γερμανίας 4.4 trillion.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p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GDP γερμανίας 4.4 trillion.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p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GDP γερμανίας 4.4 trillion.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Created by </a:t>
            </a:r>
            <a:r>
              <a:rPr lang="el-GR" dirty="0"/>
              <a:t>DALL-E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l-G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Created by </a:t>
            </a:r>
            <a:r>
              <a:rPr lang="el-GR" dirty="0"/>
              <a:t>DALL-E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79"/>
          <p:cNvSpPr txBox="1">
            <a:spLocks noGrp="1"/>
          </p:cNvSpPr>
          <p:nvPr>
            <p:ph type="ctrTitle"/>
          </p:nvPr>
        </p:nvSpPr>
        <p:spPr>
          <a:xfrm>
            <a:off x="4157700" y="1061225"/>
            <a:ext cx="4260000" cy="17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79"/>
          <p:cNvSpPr txBox="1">
            <a:spLocks noGrp="1"/>
          </p:cNvSpPr>
          <p:nvPr>
            <p:ph type="subTitle" idx="1"/>
          </p:nvPr>
        </p:nvSpPr>
        <p:spPr>
          <a:xfrm>
            <a:off x="4157700" y="2997200"/>
            <a:ext cx="4260000" cy="36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79"/>
          <p:cNvGrpSpPr/>
          <p:nvPr/>
        </p:nvGrpSpPr>
        <p:grpSpPr>
          <a:xfrm>
            <a:off x="-709225" y="2020450"/>
            <a:ext cx="10403925" cy="4250875"/>
            <a:chOff x="-709225" y="2020450"/>
            <a:chExt cx="10403925" cy="4250875"/>
          </a:xfrm>
        </p:grpSpPr>
        <p:grpSp>
          <p:nvGrpSpPr>
            <p:cNvPr id="12" name="Google Shape;12;p79"/>
            <p:cNvGrpSpPr/>
            <p:nvPr/>
          </p:nvGrpSpPr>
          <p:grpSpPr>
            <a:xfrm>
              <a:off x="176175" y="2459300"/>
              <a:ext cx="418425" cy="3812025"/>
              <a:chOff x="176175" y="2459300"/>
              <a:chExt cx="418425" cy="3812025"/>
            </a:xfrm>
          </p:grpSpPr>
          <p:cxnSp>
            <p:nvCxnSpPr>
              <p:cNvPr id="13" name="Google Shape;13;p79"/>
              <p:cNvCxnSpPr/>
              <p:nvPr/>
            </p:nvCxnSpPr>
            <p:spPr>
              <a:xfrm rot="5400000" flipH="1">
                <a:off x="-1093800" y="3815900"/>
                <a:ext cx="3045000" cy="3318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4" name="Google Shape;14;p79"/>
              <p:cNvCxnSpPr/>
              <p:nvPr/>
            </p:nvCxnSpPr>
            <p:spPr>
              <a:xfrm rot="5400000" flipH="1">
                <a:off x="-1327875" y="4449875"/>
                <a:ext cx="3325500" cy="317400"/>
              </a:xfrm>
              <a:prstGeom prst="bentConnector3">
                <a:avLst>
                  <a:gd name="adj1" fmla="val 64575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15" name="Google Shape;15;p79"/>
            <p:cNvGrpSpPr/>
            <p:nvPr/>
          </p:nvGrpSpPr>
          <p:grpSpPr>
            <a:xfrm>
              <a:off x="-709225" y="4185350"/>
              <a:ext cx="7895400" cy="1976375"/>
              <a:chOff x="-709225" y="4185350"/>
              <a:chExt cx="7895400" cy="1976375"/>
            </a:xfrm>
          </p:grpSpPr>
          <p:cxnSp>
            <p:nvCxnSpPr>
              <p:cNvPr id="16" name="Google Shape;16;p79"/>
              <p:cNvCxnSpPr/>
              <p:nvPr/>
            </p:nvCxnSpPr>
            <p:spPr>
              <a:xfrm rot="10800000" flipH="1">
                <a:off x="-709225" y="4185350"/>
                <a:ext cx="7895400" cy="1147500"/>
              </a:xfrm>
              <a:prstGeom prst="bentConnector3">
                <a:avLst>
                  <a:gd name="adj1" fmla="val 71221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7" name="Google Shape;17;p79"/>
              <p:cNvCxnSpPr/>
              <p:nvPr/>
            </p:nvCxnSpPr>
            <p:spPr>
              <a:xfrm rot="10800000" flipH="1">
                <a:off x="2953025" y="4367125"/>
                <a:ext cx="3567000" cy="1794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18" name="Google Shape;18;p79"/>
            <p:cNvGrpSpPr/>
            <p:nvPr/>
          </p:nvGrpSpPr>
          <p:grpSpPr>
            <a:xfrm>
              <a:off x="8417700" y="2020450"/>
              <a:ext cx="1277000" cy="2568900"/>
              <a:chOff x="8417700" y="2020450"/>
              <a:chExt cx="1277000" cy="2568900"/>
            </a:xfrm>
          </p:grpSpPr>
          <p:cxnSp>
            <p:nvCxnSpPr>
              <p:cNvPr id="19" name="Google Shape;19;p79"/>
              <p:cNvCxnSpPr/>
              <p:nvPr/>
            </p:nvCxnSpPr>
            <p:spPr>
              <a:xfrm rot="5400000">
                <a:off x="7933150" y="2965750"/>
                <a:ext cx="2568900" cy="678300"/>
              </a:xfrm>
              <a:prstGeom prst="bentConnector3">
                <a:avLst>
                  <a:gd name="adj1" fmla="val 4494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0" name="Google Shape;20;p79"/>
              <p:cNvCxnSpPr/>
              <p:nvPr/>
            </p:nvCxnSpPr>
            <p:spPr>
              <a:xfrm>
                <a:off x="8417700" y="3180050"/>
                <a:ext cx="359700" cy="10518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1" name="Google Shape;21;p79"/>
              <p:cNvCxnSpPr/>
              <p:nvPr/>
            </p:nvCxnSpPr>
            <p:spPr>
              <a:xfrm rot="5400000">
                <a:off x="8288750" y="2779400"/>
                <a:ext cx="2082300" cy="729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grpSp>
        <p:nvGrpSpPr>
          <p:cNvPr id="22" name="Google Shape;22;p79"/>
          <p:cNvGrpSpPr/>
          <p:nvPr/>
        </p:nvGrpSpPr>
        <p:grpSpPr>
          <a:xfrm>
            <a:off x="84278" y="2240873"/>
            <a:ext cx="8837445" cy="2718104"/>
            <a:chOff x="84278" y="2240873"/>
            <a:chExt cx="8837445" cy="2718104"/>
          </a:xfrm>
        </p:grpSpPr>
        <p:sp>
          <p:nvSpPr>
            <p:cNvPr id="23" name="Google Shape;23;p79"/>
            <p:cNvSpPr/>
            <p:nvPr/>
          </p:nvSpPr>
          <p:spPr>
            <a:xfrm>
              <a:off x="84278" y="22408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79"/>
            <p:cNvSpPr/>
            <p:nvPr/>
          </p:nvSpPr>
          <p:spPr>
            <a:xfrm>
              <a:off x="8777403" y="48146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106"/>
          <p:cNvGrpSpPr/>
          <p:nvPr/>
        </p:nvGrpSpPr>
        <p:grpSpPr>
          <a:xfrm>
            <a:off x="-709225" y="2020450"/>
            <a:ext cx="10403925" cy="4250875"/>
            <a:chOff x="-709225" y="2020450"/>
            <a:chExt cx="10403925" cy="4250875"/>
          </a:xfrm>
        </p:grpSpPr>
        <p:grpSp>
          <p:nvGrpSpPr>
            <p:cNvPr id="271" name="Google Shape;271;p106"/>
            <p:cNvGrpSpPr/>
            <p:nvPr/>
          </p:nvGrpSpPr>
          <p:grpSpPr>
            <a:xfrm>
              <a:off x="176175" y="2459300"/>
              <a:ext cx="418425" cy="3812025"/>
              <a:chOff x="176175" y="2459300"/>
              <a:chExt cx="418425" cy="3812025"/>
            </a:xfrm>
          </p:grpSpPr>
          <p:cxnSp>
            <p:nvCxnSpPr>
              <p:cNvPr id="272" name="Google Shape;272;p106"/>
              <p:cNvCxnSpPr/>
              <p:nvPr/>
            </p:nvCxnSpPr>
            <p:spPr>
              <a:xfrm rot="5400000" flipH="1">
                <a:off x="-1093800" y="3815900"/>
                <a:ext cx="3045000" cy="3318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73" name="Google Shape;273;p106"/>
              <p:cNvCxnSpPr/>
              <p:nvPr/>
            </p:nvCxnSpPr>
            <p:spPr>
              <a:xfrm rot="5400000" flipH="1">
                <a:off x="-1327875" y="4449875"/>
                <a:ext cx="3325500" cy="317400"/>
              </a:xfrm>
              <a:prstGeom prst="bentConnector3">
                <a:avLst>
                  <a:gd name="adj1" fmla="val 64575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74" name="Google Shape;274;p106"/>
            <p:cNvGrpSpPr/>
            <p:nvPr/>
          </p:nvGrpSpPr>
          <p:grpSpPr>
            <a:xfrm>
              <a:off x="-709225" y="4185350"/>
              <a:ext cx="7895400" cy="1976375"/>
              <a:chOff x="-709225" y="4185350"/>
              <a:chExt cx="7895400" cy="1976375"/>
            </a:xfrm>
          </p:grpSpPr>
          <p:cxnSp>
            <p:nvCxnSpPr>
              <p:cNvPr id="275" name="Google Shape;275;p106"/>
              <p:cNvCxnSpPr/>
              <p:nvPr/>
            </p:nvCxnSpPr>
            <p:spPr>
              <a:xfrm rot="10800000" flipH="1">
                <a:off x="-709225" y="4185350"/>
                <a:ext cx="7895400" cy="1147500"/>
              </a:xfrm>
              <a:prstGeom prst="bentConnector3">
                <a:avLst>
                  <a:gd name="adj1" fmla="val 71221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76" name="Google Shape;276;p106"/>
              <p:cNvCxnSpPr/>
              <p:nvPr/>
            </p:nvCxnSpPr>
            <p:spPr>
              <a:xfrm rot="10800000" flipH="1">
                <a:off x="2953025" y="4367125"/>
                <a:ext cx="3567000" cy="1794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77" name="Google Shape;277;p106"/>
            <p:cNvGrpSpPr/>
            <p:nvPr/>
          </p:nvGrpSpPr>
          <p:grpSpPr>
            <a:xfrm>
              <a:off x="8878450" y="2020450"/>
              <a:ext cx="816250" cy="2568900"/>
              <a:chOff x="8878450" y="2020450"/>
              <a:chExt cx="816250" cy="2568900"/>
            </a:xfrm>
          </p:grpSpPr>
          <p:cxnSp>
            <p:nvCxnSpPr>
              <p:cNvPr id="278" name="Google Shape;278;p106"/>
              <p:cNvCxnSpPr/>
              <p:nvPr/>
            </p:nvCxnSpPr>
            <p:spPr>
              <a:xfrm rot="5400000">
                <a:off x="7933150" y="2965750"/>
                <a:ext cx="2568900" cy="678300"/>
              </a:xfrm>
              <a:prstGeom prst="bentConnector3">
                <a:avLst>
                  <a:gd name="adj1" fmla="val 4494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79" name="Google Shape;279;p106"/>
              <p:cNvCxnSpPr/>
              <p:nvPr/>
            </p:nvCxnSpPr>
            <p:spPr>
              <a:xfrm rot="5400000">
                <a:off x="8288750" y="2779400"/>
                <a:ext cx="2082300" cy="729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grpSp>
        <p:nvGrpSpPr>
          <p:cNvPr id="280" name="Google Shape;280;p106"/>
          <p:cNvGrpSpPr/>
          <p:nvPr/>
        </p:nvGrpSpPr>
        <p:grpSpPr>
          <a:xfrm>
            <a:off x="84278" y="2240873"/>
            <a:ext cx="8837445" cy="2718104"/>
            <a:chOff x="84278" y="2240873"/>
            <a:chExt cx="8837445" cy="2718104"/>
          </a:xfrm>
        </p:grpSpPr>
        <p:sp>
          <p:nvSpPr>
            <p:cNvPr id="281" name="Google Shape;281;p106"/>
            <p:cNvSpPr/>
            <p:nvPr/>
          </p:nvSpPr>
          <p:spPr>
            <a:xfrm>
              <a:off x="84278" y="22408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06"/>
            <p:cNvSpPr/>
            <p:nvPr/>
          </p:nvSpPr>
          <p:spPr>
            <a:xfrm>
              <a:off x="8777403" y="48146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107"/>
          <p:cNvGrpSpPr/>
          <p:nvPr/>
        </p:nvGrpSpPr>
        <p:grpSpPr>
          <a:xfrm>
            <a:off x="140000" y="188300"/>
            <a:ext cx="580000" cy="6094500"/>
            <a:chOff x="140000" y="188300"/>
            <a:chExt cx="580000" cy="6094500"/>
          </a:xfrm>
        </p:grpSpPr>
        <p:cxnSp>
          <p:nvCxnSpPr>
            <p:cNvPr id="285" name="Google Shape;285;p107"/>
            <p:cNvCxnSpPr/>
            <p:nvPr/>
          </p:nvCxnSpPr>
          <p:spPr>
            <a:xfrm rot="-5400000">
              <a:off x="-522000" y="4271050"/>
              <a:ext cx="2018700" cy="4653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cxnSp>
          <p:nvCxnSpPr>
            <p:cNvPr id="286" name="Google Shape;286;p107"/>
            <p:cNvCxnSpPr/>
            <p:nvPr/>
          </p:nvCxnSpPr>
          <p:spPr>
            <a:xfrm rot="-5400000">
              <a:off x="-2575525" y="3200000"/>
              <a:ext cx="6094500" cy="71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cxnSp>
          <p:nvCxnSpPr>
            <p:cNvPr id="287" name="Google Shape;287;p107"/>
            <p:cNvCxnSpPr/>
            <p:nvPr/>
          </p:nvCxnSpPr>
          <p:spPr>
            <a:xfrm rot="-5400000">
              <a:off x="-1584400" y="3258800"/>
              <a:ext cx="3657300" cy="208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88" name="Google Shape;288;p107"/>
          <p:cNvGrpSpPr/>
          <p:nvPr/>
        </p:nvGrpSpPr>
        <p:grpSpPr>
          <a:xfrm>
            <a:off x="64493" y="394791"/>
            <a:ext cx="400449" cy="2933145"/>
            <a:chOff x="7553711" y="-2334286"/>
            <a:chExt cx="455625" cy="3337291"/>
          </a:xfrm>
        </p:grpSpPr>
        <p:sp>
          <p:nvSpPr>
            <p:cNvPr id="289" name="Google Shape;289;p107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07"/>
            <p:cNvSpPr/>
            <p:nvPr/>
          </p:nvSpPr>
          <p:spPr>
            <a:xfrm>
              <a:off x="7766124" y="796950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07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0"/>
          <p:cNvSpPr txBox="1">
            <a:spLocks noGrp="1"/>
          </p:cNvSpPr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80"/>
          <p:cNvSpPr txBox="1">
            <a:spLocks noGrp="1"/>
          </p:cNvSpPr>
          <p:nvPr>
            <p:ph type="title" idx="2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8" name="Google Shape;28;p80"/>
          <p:cNvSpPr txBox="1">
            <a:spLocks noGrp="1"/>
          </p:cNvSpPr>
          <p:nvPr>
            <p:ph type="subTitle" idx="1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80"/>
          <p:cNvGrpSpPr/>
          <p:nvPr/>
        </p:nvGrpSpPr>
        <p:grpSpPr>
          <a:xfrm>
            <a:off x="140000" y="188300"/>
            <a:ext cx="580000" cy="6094500"/>
            <a:chOff x="140000" y="188300"/>
            <a:chExt cx="580000" cy="6094500"/>
          </a:xfrm>
        </p:grpSpPr>
        <p:cxnSp>
          <p:nvCxnSpPr>
            <p:cNvPr id="30" name="Google Shape;30;p80"/>
            <p:cNvCxnSpPr/>
            <p:nvPr/>
          </p:nvCxnSpPr>
          <p:spPr>
            <a:xfrm rot="-5400000">
              <a:off x="-522000" y="4271050"/>
              <a:ext cx="2018700" cy="4653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cxnSp>
          <p:nvCxnSpPr>
            <p:cNvPr id="31" name="Google Shape;31;p80"/>
            <p:cNvCxnSpPr/>
            <p:nvPr/>
          </p:nvCxnSpPr>
          <p:spPr>
            <a:xfrm rot="-5400000">
              <a:off x="-2575525" y="3200000"/>
              <a:ext cx="6094500" cy="71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cxnSp>
          <p:nvCxnSpPr>
            <p:cNvPr id="32" name="Google Shape;32;p80"/>
            <p:cNvCxnSpPr/>
            <p:nvPr/>
          </p:nvCxnSpPr>
          <p:spPr>
            <a:xfrm rot="-5400000">
              <a:off x="-1584400" y="3258800"/>
              <a:ext cx="3657300" cy="208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subTitle" idx="1"/>
          </p:nvPr>
        </p:nvSpPr>
        <p:spPr>
          <a:xfrm>
            <a:off x="937700" y="3701348"/>
            <a:ext cx="2175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subTitle" idx="2"/>
          </p:nvPr>
        </p:nvSpPr>
        <p:spPr>
          <a:xfrm>
            <a:off x="3484422" y="3701348"/>
            <a:ext cx="2175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subTitle" idx="3"/>
          </p:nvPr>
        </p:nvSpPr>
        <p:spPr>
          <a:xfrm>
            <a:off x="6031150" y="3701348"/>
            <a:ext cx="2175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subTitle" idx="4"/>
          </p:nvPr>
        </p:nvSpPr>
        <p:spPr>
          <a:xfrm>
            <a:off x="937700" y="3390800"/>
            <a:ext cx="21753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ubTitle" idx="5"/>
          </p:nvPr>
        </p:nvSpPr>
        <p:spPr>
          <a:xfrm>
            <a:off x="3484422" y="3390800"/>
            <a:ext cx="21753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0" name="Google Shape;40;p85"/>
          <p:cNvSpPr txBox="1">
            <a:spLocks noGrp="1"/>
          </p:cNvSpPr>
          <p:nvPr>
            <p:ph type="subTitle" idx="6"/>
          </p:nvPr>
        </p:nvSpPr>
        <p:spPr>
          <a:xfrm>
            <a:off x="6031150" y="3390800"/>
            <a:ext cx="21753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41" name="Google Shape;41;p85"/>
          <p:cNvGrpSpPr/>
          <p:nvPr/>
        </p:nvGrpSpPr>
        <p:grpSpPr>
          <a:xfrm>
            <a:off x="8577868" y="74717"/>
            <a:ext cx="605875" cy="4412242"/>
            <a:chOff x="8577868" y="74717"/>
            <a:chExt cx="605875" cy="4412242"/>
          </a:xfrm>
        </p:grpSpPr>
        <p:sp>
          <p:nvSpPr>
            <p:cNvPr id="42" name="Google Shape;42;p85"/>
            <p:cNvSpPr/>
            <p:nvPr/>
          </p:nvSpPr>
          <p:spPr>
            <a:xfrm>
              <a:off x="8937302" y="74717"/>
              <a:ext cx="246441" cy="246441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85"/>
            <p:cNvSpPr/>
            <p:nvPr/>
          </p:nvSpPr>
          <p:spPr>
            <a:xfrm>
              <a:off x="8577884" y="2792122"/>
              <a:ext cx="181108" cy="181108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85"/>
            <p:cNvSpPr/>
            <p:nvPr/>
          </p:nvSpPr>
          <p:spPr>
            <a:xfrm>
              <a:off x="8577868" y="4353966"/>
              <a:ext cx="132993" cy="132993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45;p85"/>
          <p:cNvGrpSpPr/>
          <p:nvPr/>
        </p:nvGrpSpPr>
        <p:grpSpPr>
          <a:xfrm>
            <a:off x="8264950" y="539225"/>
            <a:ext cx="672350" cy="4815275"/>
            <a:chOff x="8264950" y="539225"/>
            <a:chExt cx="672350" cy="4815275"/>
          </a:xfrm>
        </p:grpSpPr>
        <p:cxnSp>
          <p:nvCxnSpPr>
            <p:cNvPr id="46" name="Google Shape;46;p85"/>
            <p:cNvCxnSpPr/>
            <p:nvPr/>
          </p:nvCxnSpPr>
          <p:spPr>
            <a:xfrm rot="-5400000">
              <a:off x="6194650" y="2609525"/>
              <a:ext cx="4686900" cy="546300"/>
            </a:xfrm>
            <a:prstGeom prst="bentConnector3">
              <a:avLst>
                <a:gd name="adj1" fmla="val 905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cxnSp>
          <p:nvCxnSpPr>
            <p:cNvPr id="47" name="Google Shape;47;p85"/>
            <p:cNvCxnSpPr/>
            <p:nvPr/>
          </p:nvCxnSpPr>
          <p:spPr>
            <a:xfrm rot="-5400000">
              <a:off x="6564000" y="2981200"/>
              <a:ext cx="4140000" cy="606600"/>
            </a:xfrm>
            <a:prstGeom prst="bentConnector3">
              <a:avLst>
                <a:gd name="adj1" fmla="val 947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1"/>
          <p:cNvSpPr txBox="1">
            <a:spLocks noGrp="1"/>
          </p:cNvSpPr>
          <p:nvPr>
            <p:ph type="title"/>
          </p:nvPr>
        </p:nvSpPr>
        <p:spPr>
          <a:xfrm>
            <a:off x="4906675" y="1132975"/>
            <a:ext cx="35241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1"/>
          <p:cNvSpPr txBox="1">
            <a:spLocks noGrp="1"/>
          </p:cNvSpPr>
          <p:nvPr>
            <p:ph type="subTitle" idx="1"/>
          </p:nvPr>
        </p:nvSpPr>
        <p:spPr>
          <a:xfrm>
            <a:off x="4906675" y="2724350"/>
            <a:ext cx="35241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81"/>
          <p:cNvSpPr>
            <a:spLocks noGrp="1"/>
          </p:cNvSpPr>
          <p:nvPr>
            <p:ph type="pic" idx="2"/>
          </p:nvPr>
        </p:nvSpPr>
        <p:spPr>
          <a:xfrm>
            <a:off x="202954" y="388500"/>
            <a:ext cx="4379700" cy="43797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52" name="Google Shape;52;p81"/>
          <p:cNvGrpSpPr/>
          <p:nvPr/>
        </p:nvGrpSpPr>
        <p:grpSpPr>
          <a:xfrm rot="-1395165">
            <a:off x="172631" y="490168"/>
            <a:ext cx="882626" cy="403567"/>
            <a:chOff x="7884075" y="238975"/>
            <a:chExt cx="882599" cy="403555"/>
          </a:xfrm>
        </p:grpSpPr>
        <p:sp>
          <p:nvSpPr>
            <p:cNvPr id="53" name="Google Shape;53;p81"/>
            <p:cNvSpPr/>
            <p:nvPr/>
          </p:nvSpPr>
          <p:spPr>
            <a:xfrm>
              <a:off x="8255437" y="436475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81"/>
            <p:cNvSpPr/>
            <p:nvPr/>
          </p:nvSpPr>
          <p:spPr>
            <a:xfrm>
              <a:off x="7884075" y="238975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81"/>
            <p:cNvSpPr/>
            <p:nvPr/>
          </p:nvSpPr>
          <p:spPr>
            <a:xfrm>
              <a:off x="8626800" y="378850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" name="Google Shape;56;p81"/>
          <p:cNvGrpSpPr/>
          <p:nvPr/>
        </p:nvGrpSpPr>
        <p:grpSpPr>
          <a:xfrm>
            <a:off x="2422725" y="4313625"/>
            <a:ext cx="7035600" cy="513300"/>
            <a:chOff x="2422725" y="4313625"/>
            <a:chExt cx="7035600" cy="513300"/>
          </a:xfrm>
        </p:grpSpPr>
        <p:cxnSp>
          <p:nvCxnSpPr>
            <p:cNvPr id="57" name="Google Shape;57;p81"/>
            <p:cNvCxnSpPr/>
            <p:nvPr/>
          </p:nvCxnSpPr>
          <p:spPr>
            <a:xfrm rot="10800000">
              <a:off x="3750275" y="4313625"/>
              <a:ext cx="5590200" cy="513300"/>
            </a:xfrm>
            <a:prstGeom prst="bentConnector3">
              <a:avLst>
                <a:gd name="adj1" fmla="val 641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cxnSp>
          <p:nvCxnSpPr>
            <p:cNvPr id="58" name="Google Shape;58;p81"/>
            <p:cNvCxnSpPr/>
            <p:nvPr/>
          </p:nvCxnSpPr>
          <p:spPr>
            <a:xfrm flipH="1">
              <a:off x="2422725" y="4652400"/>
              <a:ext cx="7035600" cy="115800"/>
            </a:xfrm>
            <a:prstGeom prst="bentConnector4">
              <a:avLst>
                <a:gd name="adj1" fmla="val 34437"/>
                <a:gd name="adj2" fmla="val 30563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3"/>
          <p:cNvSpPr txBox="1">
            <a:spLocks noGrp="1"/>
          </p:cNvSpPr>
          <p:nvPr>
            <p:ph type="subTitle" idx="1"/>
          </p:nvPr>
        </p:nvSpPr>
        <p:spPr>
          <a:xfrm>
            <a:off x="4827974" y="1602925"/>
            <a:ext cx="3318600" cy="19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3"/>
          <p:cNvSpPr txBox="1">
            <a:spLocks noGrp="1"/>
          </p:cNvSpPr>
          <p:nvPr>
            <p:ph type="subTitle" idx="2"/>
          </p:nvPr>
        </p:nvSpPr>
        <p:spPr>
          <a:xfrm>
            <a:off x="997425" y="1602925"/>
            <a:ext cx="3318600" cy="19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3" name="Google Shape;63;p83"/>
          <p:cNvGrpSpPr/>
          <p:nvPr/>
        </p:nvGrpSpPr>
        <p:grpSpPr>
          <a:xfrm>
            <a:off x="-320650" y="-762725"/>
            <a:ext cx="9327075" cy="7125850"/>
            <a:chOff x="-320650" y="-762725"/>
            <a:chExt cx="9327075" cy="7125850"/>
          </a:xfrm>
        </p:grpSpPr>
        <p:cxnSp>
          <p:nvCxnSpPr>
            <p:cNvPr id="64" name="Google Shape;64;p83"/>
            <p:cNvCxnSpPr/>
            <p:nvPr/>
          </p:nvCxnSpPr>
          <p:spPr>
            <a:xfrm rot="-5400000" flipH="1">
              <a:off x="6857075" y="1775500"/>
              <a:ext cx="4097100" cy="187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cxnSp>
          <p:nvCxnSpPr>
            <p:cNvPr id="65" name="Google Shape;65;p83"/>
            <p:cNvCxnSpPr/>
            <p:nvPr/>
          </p:nvCxnSpPr>
          <p:spPr>
            <a:xfrm rot="10800000" flipH="1">
              <a:off x="667900" y="4271400"/>
              <a:ext cx="2765700" cy="963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cxnSp>
          <p:nvCxnSpPr>
            <p:cNvPr id="66" name="Google Shape;66;p83"/>
            <p:cNvCxnSpPr/>
            <p:nvPr/>
          </p:nvCxnSpPr>
          <p:spPr>
            <a:xfrm rot="5400000" flipH="1">
              <a:off x="7318025" y="3907700"/>
              <a:ext cx="3045000" cy="33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cxnSp>
          <p:nvCxnSpPr>
            <p:cNvPr id="67" name="Google Shape;67;p83"/>
            <p:cNvCxnSpPr/>
            <p:nvPr/>
          </p:nvCxnSpPr>
          <p:spPr>
            <a:xfrm rot="5400000" flipH="1">
              <a:off x="7083950" y="4541675"/>
              <a:ext cx="3325500" cy="317400"/>
            </a:xfrm>
            <a:prstGeom prst="bentConnector3">
              <a:avLst>
                <a:gd name="adj1" fmla="val 6457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cxnSp>
          <p:nvCxnSpPr>
            <p:cNvPr id="68" name="Google Shape;68;p83"/>
            <p:cNvCxnSpPr/>
            <p:nvPr/>
          </p:nvCxnSpPr>
          <p:spPr>
            <a:xfrm rot="10800000" flipH="1">
              <a:off x="-320650" y="4087825"/>
              <a:ext cx="5808300" cy="8787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cxnSp>
          <p:nvCxnSpPr>
            <p:cNvPr id="69" name="Google Shape;69;p83"/>
            <p:cNvCxnSpPr/>
            <p:nvPr/>
          </p:nvCxnSpPr>
          <p:spPr>
            <a:xfrm rot="5400000">
              <a:off x="-237850" y="2225"/>
              <a:ext cx="2082300" cy="729600"/>
            </a:xfrm>
            <a:prstGeom prst="bentConnector3">
              <a:avLst>
                <a:gd name="adj1" fmla="val 435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cxnSp>
          <p:nvCxnSpPr>
            <p:cNvPr id="70" name="Google Shape;70;p83"/>
            <p:cNvCxnSpPr/>
            <p:nvPr/>
          </p:nvCxnSpPr>
          <p:spPr>
            <a:xfrm rot="5400000">
              <a:off x="-317750" y="-132725"/>
              <a:ext cx="18666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71" name="Google Shape;71;p83"/>
          <p:cNvGrpSpPr/>
          <p:nvPr/>
        </p:nvGrpSpPr>
        <p:grpSpPr>
          <a:xfrm>
            <a:off x="179243" y="1771891"/>
            <a:ext cx="400449" cy="2933145"/>
            <a:chOff x="7553711" y="-2334286"/>
            <a:chExt cx="455625" cy="3337291"/>
          </a:xfrm>
        </p:grpSpPr>
        <p:sp>
          <p:nvSpPr>
            <p:cNvPr id="72" name="Google Shape;72;p83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83"/>
            <p:cNvSpPr/>
            <p:nvPr/>
          </p:nvSpPr>
          <p:spPr>
            <a:xfrm>
              <a:off x="7766124" y="796950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83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2"/>
          <p:cNvSpPr txBox="1">
            <a:spLocks noGrp="1"/>
          </p:cNvSpPr>
          <p:nvPr>
            <p:ph type="title"/>
          </p:nvPr>
        </p:nvSpPr>
        <p:spPr>
          <a:xfrm>
            <a:off x="1851163" y="3797875"/>
            <a:ext cx="3233100" cy="36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" name="Google Shape;77;p82"/>
          <p:cNvSpPr txBox="1">
            <a:spLocks noGrp="1"/>
          </p:cNvSpPr>
          <p:nvPr>
            <p:ph type="subTitle" idx="1"/>
          </p:nvPr>
        </p:nvSpPr>
        <p:spPr>
          <a:xfrm>
            <a:off x="713225" y="945625"/>
            <a:ext cx="4371300" cy="27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78" name="Google Shape;78;p82"/>
          <p:cNvGrpSpPr/>
          <p:nvPr/>
        </p:nvGrpSpPr>
        <p:grpSpPr>
          <a:xfrm>
            <a:off x="259568" y="1973966"/>
            <a:ext cx="6622142" cy="3013471"/>
            <a:chOff x="7553711" y="-2334286"/>
            <a:chExt cx="7534579" cy="3428684"/>
          </a:xfrm>
        </p:grpSpPr>
        <p:sp>
          <p:nvSpPr>
            <p:cNvPr id="79" name="Google Shape;79;p82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82"/>
            <p:cNvSpPr/>
            <p:nvPr/>
          </p:nvSpPr>
          <p:spPr>
            <a:xfrm>
              <a:off x="14882235" y="888343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82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" name="Google Shape;82;p82"/>
          <p:cNvGrpSpPr/>
          <p:nvPr/>
        </p:nvGrpSpPr>
        <p:grpSpPr>
          <a:xfrm>
            <a:off x="458900" y="-674125"/>
            <a:ext cx="10001150" cy="5624875"/>
            <a:chOff x="458900" y="-674125"/>
            <a:chExt cx="10001150" cy="5624875"/>
          </a:xfrm>
        </p:grpSpPr>
        <p:cxnSp>
          <p:nvCxnSpPr>
            <p:cNvPr id="83" name="Google Shape;83;p82"/>
            <p:cNvCxnSpPr/>
            <p:nvPr/>
          </p:nvCxnSpPr>
          <p:spPr>
            <a:xfrm rot="5400000">
              <a:off x="-510550" y="295325"/>
              <a:ext cx="2648100" cy="709200"/>
            </a:xfrm>
            <a:prstGeom prst="bentConnector3">
              <a:avLst>
                <a:gd name="adj1" fmla="val 407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cxnSp>
          <p:nvCxnSpPr>
            <p:cNvPr id="84" name="Google Shape;84;p82"/>
            <p:cNvCxnSpPr/>
            <p:nvPr/>
          </p:nvCxnSpPr>
          <p:spPr>
            <a:xfrm rot="5400000">
              <a:off x="-358150" y="447725"/>
              <a:ext cx="2648100" cy="709200"/>
            </a:xfrm>
            <a:prstGeom prst="bentConnector3">
              <a:avLst>
                <a:gd name="adj1" fmla="val 407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cxnSp>
          <p:nvCxnSpPr>
            <p:cNvPr id="85" name="Google Shape;85;p82"/>
            <p:cNvCxnSpPr/>
            <p:nvPr/>
          </p:nvCxnSpPr>
          <p:spPr>
            <a:xfrm flipH="1">
              <a:off x="6956600" y="3734250"/>
              <a:ext cx="3431400" cy="987000"/>
            </a:xfrm>
            <a:prstGeom prst="bentConnector3">
              <a:avLst>
                <a:gd name="adj1" fmla="val 4548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cxnSp>
          <p:nvCxnSpPr>
            <p:cNvPr id="86" name="Google Shape;86;p82"/>
            <p:cNvCxnSpPr/>
            <p:nvPr/>
          </p:nvCxnSpPr>
          <p:spPr>
            <a:xfrm flipH="1">
              <a:off x="7656850" y="3932550"/>
              <a:ext cx="2803200" cy="10182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9" name="Google Shape;89;p84"/>
          <p:cNvGrpSpPr/>
          <p:nvPr/>
        </p:nvGrpSpPr>
        <p:grpSpPr>
          <a:xfrm>
            <a:off x="8576588" y="4496316"/>
            <a:ext cx="422946" cy="368845"/>
            <a:chOff x="8576588" y="4496316"/>
            <a:chExt cx="422946" cy="368845"/>
          </a:xfrm>
        </p:grpSpPr>
        <p:sp>
          <p:nvSpPr>
            <p:cNvPr id="90" name="Google Shape;90;p84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84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" name="Google Shape;92;p84"/>
          <p:cNvGrpSpPr/>
          <p:nvPr/>
        </p:nvGrpSpPr>
        <p:grpSpPr>
          <a:xfrm>
            <a:off x="67325" y="-592117"/>
            <a:ext cx="8932200" cy="5485500"/>
            <a:chOff x="67325" y="-592117"/>
            <a:chExt cx="8932200" cy="5485500"/>
          </a:xfrm>
        </p:grpSpPr>
        <p:cxnSp>
          <p:nvCxnSpPr>
            <p:cNvPr id="93" name="Google Shape;93;p84"/>
            <p:cNvCxnSpPr/>
            <p:nvPr/>
          </p:nvCxnSpPr>
          <p:spPr>
            <a:xfrm>
              <a:off x="67325" y="-592117"/>
              <a:ext cx="8932200" cy="5485500"/>
            </a:xfrm>
            <a:prstGeom prst="bentConnector3">
              <a:avLst>
                <a:gd name="adj1" fmla="val 81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cxnSp>
          <p:nvCxnSpPr>
            <p:cNvPr id="94" name="Google Shape;94;p84"/>
            <p:cNvCxnSpPr/>
            <p:nvPr/>
          </p:nvCxnSpPr>
          <p:spPr>
            <a:xfrm rot="-5400000" flipH="1">
              <a:off x="-2079325" y="1859333"/>
              <a:ext cx="4747800" cy="1497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9"/>
          <p:cNvSpPr txBox="1">
            <a:spLocks noGrp="1"/>
          </p:cNvSpPr>
          <p:nvPr>
            <p:ph type="title"/>
          </p:nvPr>
        </p:nvSpPr>
        <p:spPr>
          <a:xfrm>
            <a:off x="713264" y="685100"/>
            <a:ext cx="46293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89"/>
          <p:cNvSpPr txBox="1">
            <a:spLocks noGrp="1"/>
          </p:cNvSpPr>
          <p:nvPr>
            <p:ph type="subTitle" idx="1"/>
          </p:nvPr>
        </p:nvSpPr>
        <p:spPr>
          <a:xfrm>
            <a:off x="713225" y="1722730"/>
            <a:ext cx="4629300" cy="11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89"/>
          <p:cNvSpPr txBox="1"/>
          <p:nvPr/>
        </p:nvSpPr>
        <p:spPr>
          <a:xfrm>
            <a:off x="713277" y="3611950"/>
            <a:ext cx="4629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-US" sz="1200" b="1" i="0" u="sng" strike="noStrike" cap="non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lang="en-US" sz="1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-US"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and includes icons by </a:t>
            </a:r>
            <a:r>
              <a:rPr lang="en-US" sz="1200" b="1" i="0" u="sng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-US" sz="1200" b="1" i="0" u="sng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US" sz="1200" b="1" i="0" u="sng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 b="1" i="0" u="sng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9" name="Google Shape;99;p89"/>
          <p:cNvGrpSpPr/>
          <p:nvPr/>
        </p:nvGrpSpPr>
        <p:grpSpPr>
          <a:xfrm>
            <a:off x="179243" y="1771891"/>
            <a:ext cx="400449" cy="2933145"/>
            <a:chOff x="7553711" y="-2334286"/>
            <a:chExt cx="455625" cy="3337291"/>
          </a:xfrm>
        </p:grpSpPr>
        <p:sp>
          <p:nvSpPr>
            <p:cNvPr id="100" name="Google Shape;100;p89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89"/>
            <p:cNvSpPr/>
            <p:nvPr/>
          </p:nvSpPr>
          <p:spPr>
            <a:xfrm>
              <a:off x="7766124" y="796950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89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89"/>
          <p:cNvGrpSpPr/>
          <p:nvPr/>
        </p:nvGrpSpPr>
        <p:grpSpPr>
          <a:xfrm>
            <a:off x="312250" y="-762725"/>
            <a:ext cx="855850" cy="2170900"/>
            <a:chOff x="312250" y="-762725"/>
            <a:chExt cx="855850" cy="2170900"/>
          </a:xfrm>
        </p:grpSpPr>
        <p:cxnSp>
          <p:nvCxnSpPr>
            <p:cNvPr id="104" name="Google Shape;104;p89"/>
            <p:cNvCxnSpPr/>
            <p:nvPr/>
          </p:nvCxnSpPr>
          <p:spPr>
            <a:xfrm rot="5400000">
              <a:off x="-237850" y="2225"/>
              <a:ext cx="2082300" cy="729600"/>
            </a:xfrm>
            <a:prstGeom prst="bentConnector3">
              <a:avLst>
                <a:gd name="adj1" fmla="val 435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cxnSp>
          <p:nvCxnSpPr>
            <p:cNvPr id="105" name="Google Shape;105;p89"/>
            <p:cNvCxnSpPr/>
            <p:nvPr/>
          </p:nvCxnSpPr>
          <p:spPr>
            <a:xfrm rot="5400000">
              <a:off x="-317750" y="-132725"/>
              <a:ext cx="18666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78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Aid25001@uom.edu.gr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proceedings.neurips.cc/paper/2017/file/3f5ee243547dee91fbd053c1c4a845aa-Paper.pdf" TargetMode="External"/><Relationship Id="rId3" Type="http://schemas.openxmlformats.org/officeDocument/2006/relationships/hyperlink" Target="https://medium.com/octavian-ai/a-simple-explanation-of-the-inception-score-372dff6a8c7a" TargetMode="External"/><Relationship Id="rId7" Type="http://schemas.openxmlformats.org/officeDocument/2006/relationships/hyperlink" Target="https://arxiv.org/pdf/1511.06434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access.thecvf.com/content_cvpr_2016/papers/He_Deep_Residual_Learning_CVPR_2016_paper.pdf" TargetMode="External"/><Relationship Id="rId5" Type="http://schemas.openxmlformats.org/officeDocument/2006/relationships/hyperlink" Target="https://slideslive.com/38998637/the-role-of-imagenet-classes-in-frechet-inception-distance" TargetMode="External"/><Relationship Id="rId4" Type="http://schemas.openxmlformats.org/officeDocument/2006/relationships/hyperlink" Target="https://nathanfradet.com/posts/text-to-image/" TargetMode="External"/><Relationship Id="rId9" Type="http://schemas.openxmlformats.org/officeDocument/2006/relationships/hyperlink" Target="https://openaccess.thecvf.com/content_ICCV_2017/papers/Zhang_StackGAN_Text_to_ICCV_2017_paper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"/>
          <p:cNvSpPr txBox="1">
            <a:spLocks noGrp="1"/>
          </p:cNvSpPr>
          <p:nvPr>
            <p:ph type="ctrTitle"/>
          </p:nvPr>
        </p:nvSpPr>
        <p:spPr>
          <a:xfrm>
            <a:off x="3812400" y="492525"/>
            <a:ext cx="5073000" cy="20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-US" sz="3000" b="0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rPr>
              <a:t>Text-to-Image Synthesis with a Custom Deep Convolutional GAN</a:t>
            </a:r>
            <a:endParaRPr sz="3000"/>
          </a:p>
        </p:txBody>
      </p:sp>
      <p:sp>
        <p:nvSpPr>
          <p:cNvPr id="303" name="Google Shape;303;p1"/>
          <p:cNvSpPr txBox="1">
            <a:spLocks noGrp="1"/>
          </p:cNvSpPr>
          <p:nvPr>
            <p:ph type="subTitle" idx="1"/>
          </p:nvPr>
        </p:nvSpPr>
        <p:spPr>
          <a:xfrm>
            <a:off x="4157700" y="2997200"/>
            <a:ext cx="4260000" cy="36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By </a:t>
            </a:r>
            <a:r>
              <a:rPr lang="en-US" dirty="0" err="1"/>
              <a:t>Stavroula</a:t>
            </a:r>
            <a:r>
              <a:rPr lang="en-US" dirty="0"/>
              <a:t> </a:t>
            </a:r>
            <a:r>
              <a:rPr lang="en-US" dirty="0" err="1"/>
              <a:t>Tsoni</a:t>
            </a:r>
            <a:endParaRPr dirty="0"/>
          </a:p>
        </p:txBody>
      </p:sp>
      <p:cxnSp>
        <p:nvCxnSpPr>
          <p:cNvPr id="304" name="Google Shape;304;p1"/>
          <p:cNvCxnSpPr>
            <a:endCxn id="303" idx="1"/>
          </p:cNvCxnSpPr>
          <p:nvPr/>
        </p:nvCxnSpPr>
        <p:spPr>
          <a:xfrm rot="-5400000" flipH="1">
            <a:off x="1987200" y="1009550"/>
            <a:ext cx="3995700" cy="345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305" name="Google Shape;305;p1"/>
          <p:cNvGrpSpPr/>
          <p:nvPr/>
        </p:nvGrpSpPr>
        <p:grpSpPr>
          <a:xfrm>
            <a:off x="713228" y="756273"/>
            <a:ext cx="2795593" cy="3610858"/>
            <a:chOff x="713228" y="756273"/>
            <a:chExt cx="2795593" cy="3610858"/>
          </a:xfrm>
        </p:grpSpPr>
        <p:grpSp>
          <p:nvGrpSpPr>
            <p:cNvPr id="306" name="Google Shape;306;p1"/>
            <p:cNvGrpSpPr/>
            <p:nvPr/>
          </p:nvGrpSpPr>
          <p:grpSpPr>
            <a:xfrm>
              <a:off x="713228" y="756273"/>
              <a:ext cx="2795593" cy="3610858"/>
              <a:chOff x="293087" y="273641"/>
              <a:chExt cx="3511170" cy="4535115"/>
            </a:xfrm>
          </p:grpSpPr>
          <p:sp>
            <p:nvSpPr>
              <p:cNvPr id="307" name="Google Shape;307;p1"/>
              <p:cNvSpPr/>
              <p:nvPr/>
            </p:nvSpPr>
            <p:spPr>
              <a:xfrm>
                <a:off x="2601618" y="4214808"/>
                <a:ext cx="324803" cy="324793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4231" extrusionOk="0">
                    <a:moveTo>
                      <a:pt x="4230" y="2118"/>
                    </a:moveTo>
                    <a:cubicBezTo>
                      <a:pt x="4230" y="3280"/>
                      <a:pt x="3281" y="4230"/>
                      <a:pt x="2113" y="4230"/>
                    </a:cubicBezTo>
                    <a:cubicBezTo>
                      <a:pt x="944" y="4230"/>
                      <a:pt x="1" y="3280"/>
                      <a:pt x="1" y="2118"/>
                    </a:cubicBezTo>
                    <a:cubicBezTo>
                      <a:pt x="1" y="950"/>
                      <a:pt x="944" y="0"/>
                      <a:pt x="2113" y="0"/>
                    </a:cubicBezTo>
                    <a:cubicBezTo>
                      <a:pt x="3281" y="0"/>
                      <a:pt x="4230" y="950"/>
                      <a:pt x="4230" y="21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1"/>
              <p:cNvSpPr/>
              <p:nvPr/>
            </p:nvSpPr>
            <p:spPr>
              <a:xfrm>
                <a:off x="3332150" y="2479887"/>
                <a:ext cx="187378" cy="187402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4231" extrusionOk="0">
                    <a:moveTo>
                      <a:pt x="4230" y="2119"/>
                    </a:moveTo>
                    <a:cubicBezTo>
                      <a:pt x="4230" y="3287"/>
                      <a:pt x="3280" y="4231"/>
                      <a:pt x="2112" y="4231"/>
                    </a:cubicBezTo>
                    <a:cubicBezTo>
                      <a:pt x="944" y="4231"/>
                      <a:pt x="0" y="3287"/>
                      <a:pt x="0" y="2119"/>
                    </a:cubicBezTo>
                    <a:cubicBezTo>
                      <a:pt x="0" y="950"/>
                      <a:pt x="944" y="1"/>
                      <a:pt x="2112" y="1"/>
                    </a:cubicBezTo>
                    <a:cubicBezTo>
                      <a:pt x="3280" y="1"/>
                      <a:pt x="4230" y="950"/>
                      <a:pt x="4230" y="21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1"/>
              <p:cNvSpPr/>
              <p:nvPr/>
            </p:nvSpPr>
            <p:spPr>
              <a:xfrm>
                <a:off x="293087" y="273641"/>
                <a:ext cx="181266" cy="181242"/>
              </a:xfrm>
              <a:custGeom>
                <a:avLst/>
                <a:gdLst/>
                <a:ahLst/>
                <a:cxnLst/>
                <a:rect l="l" t="t" r="r" b="b"/>
                <a:pathLst>
                  <a:path w="3298" h="3298" extrusionOk="0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1"/>
              <p:cNvSpPr/>
              <p:nvPr/>
            </p:nvSpPr>
            <p:spPr>
              <a:xfrm>
                <a:off x="1038559" y="4453324"/>
                <a:ext cx="192303" cy="192296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2505" extrusionOk="0">
                    <a:moveTo>
                      <a:pt x="2504" y="1255"/>
                    </a:moveTo>
                    <a:cubicBezTo>
                      <a:pt x="2504" y="1946"/>
                      <a:pt x="1946" y="2504"/>
                      <a:pt x="1256" y="2504"/>
                    </a:cubicBezTo>
                    <a:cubicBezTo>
                      <a:pt x="559" y="2504"/>
                      <a:pt x="1" y="1946"/>
                      <a:pt x="1" y="1255"/>
                    </a:cubicBezTo>
                    <a:cubicBezTo>
                      <a:pt x="1" y="559"/>
                      <a:pt x="559" y="1"/>
                      <a:pt x="1256" y="1"/>
                    </a:cubicBezTo>
                    <a:cubicBezTo>
                      <a:pt x="1946" y="1"/>
                      <a:pt x="2504" y="559"/>
                      <a:pt x="2504" y="12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1"/>
              <p:cNvSpPr/>
              <p:nvPr/>
            </p:nvSpPr>
            <p:spPr>
              <a:xfrm>
                <a:off x="434250" y="2832705"/>
                <a:ext cx="192226" cy="192220"/>
              </a:xfrm>
              <a:custGeom>
                <a:avLst/>
                <a:gdLst/>
                <a:ahLst/>
                <a:cxnLst/>
                <a:rect l="l" t="t" r="r" b="b"/>
                <a:pathLst>
                  <a:path w="2504" h="2504" extrusionOk="0">
                    <a:moveTo>
                      <a:pt x="2504" y="1249"/>
                    </a:moveTo>
                    <a:cubicBezTo>
                      <a:pt x="2504" y="1940"/>
                      <a:pt x="1945" y="2504"/>
                      <a:pt x="1255" y="2504"/>
                    </a:cubicBezTo>
                    <a:cubicBezTo>
                      <a:pt x="564" y="2504"/>
                      <a:pt x="0" y="1940"/>
                      <a:pt x="0" y="1249"/>
                    </a:cubicBezTo>
                    <a:cubicBezTo>
                      <a:pt x="0" y="558"/>
                      <a:pt x="564" y="0"/>
                      <a:pt x="1255" y="0"/>
                    </a:cubicBezTo>
                    <a:cubicBezTo>
                      <a:pt x="1945" y="0"/>
                      <a:pt x="2504" y="558"/>
                      <a:pt x="2504" y="12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1"/>
              <p:cNvSpPr/>
              <p:nvPr/>
            </p:nvSpPr>
            <p:spPr>
              <a:xfrm>
                <a:off x="1464919" y="461450"/>
                <a:ext cx="510350" cy="51033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1"/>
              <p:cNvSpPr/>
              <p:nvPr/>
            </p:nvSpPr>
            <p:spPr>
              <a:xfrm>
                <a:off x="627777" y="1786738"/>
                <a:ext cx="324727" cy="324793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4231" extrusionOk="0">
                    <a:moveTo>
                      <a:pt x="4230" y="2113"/>
                    </a:moveTo>
                    <a:cubicBezTo>
                      <a:pt x="4230" y="3281"/>
                      <a:pt x="3280" y="4231"/>
                      <a:pt x="2112" y="4231"/>
                    </a:cubicBezTo>
                    <a:cubicBezTo>
                      <a:pt x="950" y="4231"/>
                      <a:pt x="0" y="3281"/>
                      <a:pt x="0" y="2113"/>
                    </a:cubicBezTo>
                    <a:cubicBezTo>
                      <a:pt x="0" y="945"/>
                      <a:pt x="950" y="1"/>
                      <a:pt x="2112" y="1"/>
                    </a:cubicBezTo>
                    <a:cubicBezTo>
                      <a:pt x="3280" y="1"/>
                      <a:pt x="4230" y="945"/>
                      <a:pt x="4230" y="21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1"/>
              <p:cNvSpPr/>
              <p:nvPr/>
            </p:nvSpPr>
            <p:spPr>
              <a:xfrm>
                <a:off x="782300" y="4555574"/>
                <a:ext cx="2362761" cy="253182"/>
              </a:xfrm>
              <a:custGeom>
                <a:avLst/>
                <a:gdLst/>
                <a:ahLst/>
                <a:cxnLst/>
                <a:rect l="l" t="t" r="r" b="b"/>
                <a:pathLst>
                  <a:path w="34075" h="8058" extrusionOk="0">
                    <a:moveTo>
                      <a:pt x="34075" y="4029"/>
                    </a:moveTo>
                    <a:cubicBezTo>
                      <a:pt x="34075" y="6256"/>
                      <a:pt x="26444" y="8057"/>
                      <a:pt x="17041" y="8057"/>
                    </a:cubicBezTo>
                    <a:cubicBezTo>
                      <a:pt x="7632" y="8057"/>
                      <a:pt x="1" y="6256"/>
                      <a:pt x="1" y="4029"/>
                    </a:cubicBezTo>
                    <a:cubicBezTo>
                      <a:pt x="1" y="1807"/>
                      <a:pt x="7632" y="0"/>
                      <a:pt x="17041" y="0"/>
                    </a:cubicBezTo>
                    <a:cubicBezTo>
                      <a:pt x="26444" y="0"/>
                      <a:pt x="34075" y="1807"/>
                      <a:pt x="34075" y="4029"/>
                    </a:cubicBezTo>
                    <a:close/>
                  </a:path>
                </a:pathLst>
              </a:custGeom>
              <a:solidFill>
                <a:srgbClr val="134F5C">
                  <a:alpha val="32156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1"/>
              <p:cNvSpPr/>
              <p:nvPr/>
            </p:nvSpPr>
            <p:spPr>
              <a:xfrm>
                <a:off x="1535627" y="4051294"/>
                <a:ext cx="926891" cy="682211"/>
              </a:xfrm>
              <a:custGeom>
                <a:avLst/>
                <a:gdLst/>
                <a:ahLst/>
                <a:cxnLst/>
                <a:rect l="l" t="t" r="r" b="b"/>
                <a:pathLst>
                  <a:path w="12074" h="8887" extrusionOk="0">
                    <a:moveTo>
                      <a:pt x="5151" y="8881"/>
                    </a:moveTo>
                    <a:cubicBezTo>
                      <a:pt x="5013" y="8869"/>
                      <a:pt x="4886" y="8840"/>
                      <a:pt x="4754" y="8800"/>
                    </a:cubicBezTo>
                    <a:lnTo>
                      <a:pt x="1600" y="7707"/>
                    </a:lnTo>
                    <a:cubicBezTo>
                      <a:pt x="599" y="7361"/>
                      <a:pt x="0" y="6435"/>
                      <a:pt x="190" y="5549"/>
                    </a:cubicBezTo>
                    <a:lnTo>
                      <a:pt x="1180" y="858"/>
                    </a:lnTo>
                    <a:cubicBezTo>
                      <a:pt x="1197" y="778"/>
                      <a:pt x="1266" y="720"/>
                      <a:pt x="1358" y="715"/>
                    </a:cubicBezTo>
                    <a:lnTo>
                      <a:pt x="8621" y="7"/>
                    </a:lnTo>
                    <a:cubicBezTo>
                      <a:pt x="8696" y="1"/>
                      <a:pt x="8776" y="30"/>
                      <a:pt x="8828" y="82"/>
                    </a:cubicBezTo>
                    <a:cubicBezTo>
                      <a:pt x="8880" y="133"/>
                      <a:pt x="8897" y="202"/>
                      <a:pt x="8886" y="260"/>
                    </a:cubicBezTo>
                    <a:lnTo>
                      <a:pt x="7591" y="4634"/>
                    </a:lnTo>
                    <a:lnTo>
                      <a:pt x="7591" y="4634"/>
                    </a:lnTo>
                    <a:cubicBezTo>
                      <a:pt x="7366" y="5399"/>
                      <a:pt x="7890" y="6210"/>
                      <a:pt x="8799" y="6498"/>
                    </a:cubicBezTo>
                    <a:lnTo>
                      <a:pt x="11803" y="7448"/>
                    </a:lnTo>
                    <a:cubicBezTo>
                      <a:pt x="11964" y="7499"/>
                      <a:pt x="12074" y="7626"/>
                      <a:pt x="12062" y="7764"/>
                    </a:cubicBezTo>
                    <a:cubicBezTo>
                      <a:pt x="12057" y="7902"/>
                      <a:pt x="11947" y="8006"/>
                      <a:pt x="11786" y="8029"/>
                    </a:cubicBezTo>
                    <a:lnTo>
                      <a:pt x="5438" y="8881"/>
                    </a:lnTo>
                    <a:cubicBezTo>
                      <a:pt x="5352" y="8886"/>
                      <a:pt x="5254" y="8886"/>
                      <a:pt x="5151" y="8881"/>
                    </a:cubicBezTo>
                    <a:close/>
                    <a:moveTo>
                      <a:pt x="1583" y="1071"/>
                    </a:moveTo>
                    <a:lnTo>
                      <a:pt x="610" y="5641"/>
                    </a:lnTo>
                    <a:cubicBezTo>
                      <a:pt x="461" y="6349"/>
                      <a:pt x="944" y="7079"/>
                      <a:pt x="1732" y="7356"/>
                    </a:cubicBezTo>
                    <a:lnTo>
                      <a:pt x="4892" y="8438"/>
                    </a:lnTo>
                    <a:cubicBezTo>
                      <a:pt x="5036" y="8489"/>
                      <a:pt x="5197" y="8507"/>
                      <a:pt x="5346" y="8484"/>
                    </a:cubicBezTo>
                    <a:lnTo>
                      <a:pt x="11257" y="7684"/>
                    </a:lnTo>
                    <a:lnTo>
                      <a:pt x="8667" y="6855"/>
                    </a:lnTo>
                    <a:cubicBezTo>
                      <a:pt x="7533" y="6492"/>
                      <a:pt x="6866" y="5462"/>
                      <a:pt x="7153" y="4507"/>
                    </a:cubicBezTo>
                    <a:lnTo>
                      <a:pt x="8350" y="427"/>
                    </a:lnTo>
                    <a:close/>
                    <a:moveTo>
                      <a:pt x="7366" y="4570"/>
                    </a:moveTo>
                    <a:close/>
                  </a:path>
                </a:pathLst>
              </a:custGeom>
              <a:solidFill>
                <a:srgbClr val="D1E0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1"/>
              <p:cNvSpPr/>
              <p:nvPr/>
            </p:nvSpPr>
            <p:spPr>
              <a:xfrm>
                <a:off x="1553284" y="4069027"/>
                <a:ext cx="908390" cy="648971"/>
              </a:xfrm>
              <a:custGeom>
                <a:avLst/>
                <a:gdLst/>
                <a:ahLst/>
                <a:cxnLst/>
                <a:rect l="l" t="t" r="r" b="b"/>
                <a:pathLst>
                  <a:path w="11833" h="8454" extrusionOk="0">
                    <a:moveTo>
                      <a:pt x="11585" y="7153"/>
                    </a:moveTo>
                    <a:lnTo>
                      <a:pt x="8564" y="6233"/>
                    </a:lnTo>
                    <a:cubicBezTo>
                      <a:pt x="7689" y="5956"/>
                      <a:pt x="7188" y="5174"/>
                      <a:pt x="7401" y="4437"/>
                    </a:cubicBezTo>
                    <a:lnTo>
                      <a:pt x="8638" y="248"/>
                    </a:lnTo>
                    <a:cubicBezTo>
                      <a:pt x="8661" y="190"/>
                      <a:pt x="8638" y="115"/>
                      <a:pt x="8592" y="75"/>
                    </a:cubicBezTo>
                    <a:cubicBezTo>
                      <a:pt x="8541" y="23"/>
                      <a:pt x="8466" y="0"/>
                      <a:pt x="8391" y="6"/>
                    </a:cubicBezTo>
                    <a:lnTo>
                      <a:pt x="1307" y="581"/>
                    </a:lnTo>
                    <a:cubicBezTo>
                      <a:pt x="1226" y="587"/>
                      <a:pt x="1151" y="650"/>
                      <a:pt x="1134" y="725"/>
                    </a:cubicBezTo>
                    <a:lnTo>
                      <a:pt x="179" y="5237"/>
                    </a:lnTo>
                    <a:cubicBezTo>
                      <a:pt x="0" y="6095"/>
                      <a:pt x="576" y="6987"/>
                      <a:pt x="1537" y="7315"/>
                    </a:cubicBezTo>
                    <a:lnTo>
                      <a:pt x="4575" y="8368"/>
                    </a:lnTo>
                    <a:cubicBezTo>
                      <a:pt x="4696" y="8408"/>
                      <a:pt x="4829" y="8437"/>
                      <a:pt x="4955" y="8448"/>
                    </a:cubicBezTo>
                    <a:cubicBezTo>
                      <a:pt x="5047" y="8454"/>
                      <a:pt x="5145" y="8448"/>
                      <a:pt x="5237" y="8437"/>
                    </a:cubicBezTo>
                    <a:lnTo>
                      <a:pt x="11568" y="7597"/>
                    </a:lnTo>
                    <a:cubicBezTo>
                      <a:pt x="11723" y="7573"/>
                      <a:pt x="11832" y="7516"/>
                      <a:pt x="11832" y="7412"/>
                    </a:cubicBezTo>
                    <a:cubicBezTo>
                      <a:pt x="11832" y="7326"/>
                      <a:pt x="11740" y="7194"/>
                      <a:pt x="11585" y="71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1"/>
              <p:cNvSpPr/>
              <p:nvPr/>
            </p:nvSpPr>
            <p:spPr>
              <a:xfrm>
                <a:off x="700629" y="2436189"/>
                <a:ext cx="2361445" cy="1971248"/>
              </a:xfrm>
              <a:custGeom>
                <a:avLst/>
                <a:gdLst/>
                <a:ahLst/>
                <a:cxnLst/>
                <a:rect l="l" t="t" r="r" b="b"/>
                <a:pathLst>
                  <a:path w="30761" h="25679" extrusionOk="0">
                    <a:moveTo>
                      <a:pt x="29931" y="23601"/>
                    </a:moveTo>
                    <a:lnTo>
                      <a:pt x="1474" y="25638"/>
                    </a:lnTo>
                    <a:cubicBezTo>
                      <a:pt x="881" y="25678"/>
                      <a:pt x="375" y="25178"/>
                      <a:pt x="369" y="24516"/>
                    </a:cubicBezTo>
                    <a:lnTo>
                      <a:pt x="6" y="1215"/>
                    </a:lnTo>
                    <a:cubicBezTo>
                      <a:pt x="1" y="559"/>
                      <a:pt x="570" y="12"/>
                      <a:pt x="1635" y="0"/>
                    </a:cubicBezTo>
                    <a:lnTo>
                      <a:pt x="29373" y="1059"/>
                    </a:lnTo>
                    <a:cubicBezTo>
                      <a:pt x="29834" y="1071"/>
                      <a:pt x="30219" y="1548"/>
                      <a:pt x="30236" y="2124"/>
                    </a:cubicBezTo>
                    <a:lnTo>
                      <a:pt x="30754" y="22496"/>
                    </a:lnTo>
                    <a:cubicBezTo>
                      <a:pt x="30760" y="23071"/>
                      <a:pt x="30403" y="23566"/>
                      <a:pt x="29931" y="236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1"/>
              <p:cNvSpPr/>
              <p:nvPr/>
            </p:nvSpPr>
            <p:spPr>
              <a:xfrm>
                <a:off x="754981" y="2433963"/>
                <a:ext cx="2362750" cy="1968178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25639" extrusionOk="0">
                    <a:moveTo>
                      <a:pt x="29954" y="23572"/>
                    </a:moveTo>
                    <a:lnTo>
                      <a:pt x="1479" y="25592"/>
                    </a:lnTo>
                    <a:cubicBezTo>
                      <a:pt x="875" y="25638"/>
                      <a:pt x="380" y="25132"/>
                      <a:pt x="369" y="24470"/>
                    </a:cubicBezTo>
                    <a:lnTo>
                      <a:pt x="6" y="1163"/>
                    </a:lnTo>
                    <a:cubicBezTo>
                      <a:pt x="0" y="513"/>
                      <a:pt x="472" y="1"/>
                      <a:pt x="1071" y="18"/>
                    </a:cubicBezTo>
                    <a:lnTo>
                      <a:pt x="29385" y="1019"/>
                    </a:lnTo>
                    <a:cubicBezTo>
                      <a:pt x="29845" y="1036"/>
                      <a:pt x="30230" y="1520"/>
                      <a:pt x="30248" y="2084"/>
                    </a:cubicBezTo>
                    <a:lnTo>
                      <a:pt x="30766" y="22462"/>
                    </a:lnTo>
                    <a:cubicBezTo>
                      <a:pt x="30777" y="23049"/>
                      <a:pt x="30415" y="23544"/>
                      <a:pt x="29954" y="235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1"/>
              <p:cNvSpPr/>
              <p:nvPr/>
            </p:nvSpPr>
            <p:spPr>
              <a:xfrm>
                <a:off x="754059" y="2433963"/>
                <a:ext cx="2359219" cy="1751701"/>
              </a:xfrm>
              <a:custGeom>
                <a:avLst/>
                <a:gdLst/>
                <a:ahLst/>
                <a:cxnLst/>
                <a:rect l="l" t="t" r="r" b="b"/>
                <a:pathLst>
                  <a:path w="30732" h="22819" extrusionOk="0">
                    <a:moveTo>
                      <a:pt x="30732" y="21017"/>
                    </a:moveTo>
                    <a:lnTo>
                      <a:pt x="30254" y="2084"/>
                    </a:lnTo>
                    <a:cubicBezTo>
                      <a:pt x="30237" y="1508"/>
                      <a:pt x="29851" y="1036"/>
                      <a:pt x="29391" y="1019"/>
                    </a:cubicBezTo>
                    <a:lnTo>
                      <a:pt x="1077" y="18"/>
                    </a:lnTo>
                    <a:cubicBezTo>
                      <a:pt x="479" y="1"/>
                      <a:pt x="1" y="507"/>
                      <a:pt x="12" y="1163"/>
                    </a:cubicBezTo>
                    <a:lnTo>
                      <a:pt x="346" y="2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1"/>
              <p:cNvSpPr/>
              <p:nvPr/>
            </p:nvSpPr>
            <p:spPr>
              <a:xfrm>
                <a:off x="854394" y="2555025"/>
                <a:ext cx="2180274" cy="1505208"/>
              </a:xfrm>
              <a:custGeom>
                <a:avLst/>
                <a:gdLst/>
                <a:ahLst/>
                <a:cxnLst/>
                <a:rect l="l" t="t" r="r" b="b"/>
                <a:pathLst>
                  <a:path w="28401" h="19608" extrusionOk="0">
                    <a:moveTo>
                      <a:pt x="28400" y="18128"/>
                    </a:moveTo>
                    <a:lnTo>
                      <a:pt x="317" y="19607"/>
                    </a:lnTo>
                    <a:lnTo>
                      <a:pt x="0" y="0"/>
                    </a:lnTo>
                    <a:lnTo>
                      <a:pt x="27957" y="806"/>
                    </a:lnTo>
                    <a:close/>
                  </a:path>
                </a:pathLst>
              </a:custGeom>
              <a:solidFill>
                <a:srgbClr val="D1E0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1"/>
              <p:cNvSpPr/>
              <p:nvPr/>
            </p:nvSpPr>
            <p:spPr>
              <a:xfrm>
                <a:off x="861917" y="2562932"/>
                <a:ext cx="2166072" cy="1488013"/>
              </a:xfrm>
              <a:custGeom>
                <a:avLst/>
                <a:gdLst/>
                <a:ahLst/>
                <a:cxnLst/>
                <a:rect l="l" t="t" r="r" b="b"/>
                <a:pathLst>
                  <a:path w="28216" h="19384" extrusionOk="0">
                    <a:moveTo>
                      <a:pt x="317" y="19383"/>
                    </a:moveTo>
                    <a:lnTo>
                      <a:pt x="0" y="1"/>
                    </a:lnTo>
                    <a:lnTo>
                      <a:pt x="27784" y="795"/>
                    </a:lnTo>
                    <a:lnTo>
                      <a:pt x="28216" y="1792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1"/>
              <p:cNvSpPr/>
              <p:nvPr/>
            </p:nvSpPr>
            <p:spPr>
              <a:xfrm>
                <a:off x="946285" y="2963656"/>
                <a:ext cx="1165024" cy="956952"/>
              </a:xfrm>
              <a:custGeom>
                <a:avLst/>
                <a:gdLst/>
                <a:ahLst/>
                <a:cxnLst/>
                <a:rect l="l" t="t" r="r" b="b"/>
                <a:pathLst>
                  <a:path w="15176" h="12466" extrusionOk="0">
                    <a:moveTo>
                      <a:pt x="4621" y="6308"/>
                    </a:moveTo>
                    <a:cubicBezTo>
                      <a:pt x="4621" y="6308"/>
                      <a:pt x="6123" y="12466"/>
                      <a:pt x="10647" y="12132"/>
                    </a:cubicBezTo>
                    <a:cubicBezTo>
                      <a:pt x="15176" y="11804"/>
                      <a:pt x="14698" y="478"/>
                      <a:pt x="14698" y="478"/>
                    </a:cubicBezTo>
                    <a:lnTo>
                      <a:pt x="4829" y="1"/>
                    </a:lnTo>
                    <a:cubicBezTo>
                      <a:pt x="4829" y="1"/>
                      <a:pt x="0" y="5853"/>
                      <a:pt x="892" y="7465"/>
                    </a:cubicBezTo>
                    <a:cubicBezTo>
                      <a:pt x="1784" y="9076"/>
                      <a:pt x="4621" y="6308"/>
                      <a:pt x="4621" y="6308"/>
                    </a:cubicBezTo>
                    <a:close/>
                  </a:path>
                </a:pathLst>
              </a:custGeom>
              <a:solidFill>
                <a:srgbClr val="FFFFFF">
                  <a:alpha val="290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1"/>
              <p:cNvSpPr/>
              <p:nvPr/>
            </p:nvSpPr>
            <p:spPr>
              <a:xfrm>
                <a:off x="2297236" y="2111003"/>
                <a:ext cx="1038741" cy="893391"/>
              </a:xfrm>
              <a:custGeom>
                <a:avLst/>
                <a:gdLst/>
                <a:ahLst/>
                <a:cxnLst/>
                <a:rect l="l" t="t" r="r" b="b"/>
                <a:pathLst>
                  <a:path w="13531" h="11638" extrusionOk="0">
                    <a:moveTo>
                      <a:pt x="0" y="7137"/>
                    </a:moveTo>
                    <a:cubicBezTo>
                      <a:pt x="0" y="6055"/>
                      <a:pt x="547" y="5048"/>
                      <a:pt x="1445" y="4467"/>
                    </a:cubicBezTo>
                    <a:cubicBezTo>
                      <a:pt x="3827" y="2936"/>
                      <a:pt x="8834" y="1"/>
                      <a:pt x="10848" y="1042"/>
                    </a:cubicBezTo>
                    <a:cubicBezTo>
                      <a:pt x="13530" y="2435"/>
                      <a:pt x="2855" y="11637"/>
                      <a:pt x="1134" y="10348"/>
                    </a:cubicBezTo>
                    <a:cubicBezTo>
                      <a:pt x="225" y="9669"/>
                      <a:pt x="6" y="8276"/>
                      <a:pt x="0" y="71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1"/>
              <p:cNvSpPr/>
              <p:nvPr/>
            </p:nvSpPr>
            <p:spPr>
              <a:xfrm>
                <a:off x="1290433" y="2270065"/>
                <a:ext cx="1332914" cy="1718999"/>
              </a:xfrm>
              <a:custGeom>
                <a:avLst/>
                <a:gdLst/>
                <a:ahLst/>
                <a:cxnLst/>
                <a:rect l="l" t="t" r="r" b="b"/>
                <a:pathLst>
                  <a:path w="17363" h="22393" extrusionOk="0">
                    <a:moveTo>
                      <a:pt x="7890" y="21149"/>
                    </a:moveTo>
                    <a:cubicBezTo>
                      <a:pt x="2331" y="22393"/>
                      <a:pt x="0" y="12563"/>
                      <a:pt x="1577" y="5019"/>
                    </a:cubicBezTo>
                    <a:cubicBezTo>
                      <a:pt x="2049" y="2740"/>
                      <a:pt x="4080" y="1"/>
                      <a:pt x="6647" y="127"/>
                    </a:cubicBezTo>
                    <a:lnTo>
                      <a:pt x="15343" y="1140"/>
                    </a:lnTo>
                    <a:cubicBezTo>
                      <a:pt x="17322" y="2348"/>
                      <a:pt x="17363" y="5353"/>
                      <a:pt x="16747" y="8546"/>
                    </a:cubicBezTo>
                    <a:cubicBezTo>
                      <a:pt x="15768" y="13657"/>
                      <a:pt x="12695" y="20068"/>
                      <a:pt x="7890" y="211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1"/>
              <p:cNvSpPr/>
              <p:nvPr/>
            </p:nvSpPr>
            <p:spPr>
              <a:xfrm>
                <a:off x="1638956" y="2397268"/>
                <a:ext cx="933109" cy="1358510"/>
              </a:xfrm>
              <a:custGeom>
                <a:avLst/>
                <a:gdLst/>
                <a:ahLst/>
                <a:cxnLst/>
                <a:rect l="l" t="t" r="r" b="b"/>
                <a:pathLst>
                  <a:path w="12155" h="17697" extrusionOk="0">
                    <a:moveTo>
                      <a:pt x="10354" y="628"/>
                    </a:moveTo>
                    <a:cubicBezTo>
                      <a:pt x="9358" y="1313"/>
                      <a:pt x="3005" y="2602"/>
                      <a:pt x="156" y="881"/>
                    </a:cubicBezTo>
                    <a:cubicBezTo>
                      <a:pt x="1" y="2199"/>
                      <a:pt x="1261" y="5198"/>
                      <a:pt x="1854" y="8052"/>
                    </a:cubicBezTo>
                    <a:cubicBezTo>
                      <a:pt x="2775" y="12426"/>
                      <a:pt x="4864" y="17697"/>
                      <a:pt x="6630" y="16114"/>
                    </a:cubicBezTo>
                    <a:cubicBezTo>
                      <a:pt x="10072" y="13036"/>
                      <a:pt x="11608" y="7770"/>
                      <a:pt x="11908" y="4616"/>
                    </a:cubicBezTo>
                    <a:cubicBezTo>
                      <a:pt x="12155" y="1923"/>
                      <a:pt x="11263" y="1"/>
                      <a:pt x="10354" y="628"/>
                    </a:cubicBezTo>
                    <a:close/>
                  </a:path>
                </a:pathLst>
              </a:custGeom>
              <a:solidFill>
                <a:srgbClr val="FFFFFF">
                  <a:alpha val="290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1"/>
              <p:cNvSpPr/>
              <p:nvPr/>
            </p:nvSpPr>
            <p:spPr>
              <a:xfrm>
                <a:off x="1597121" y="2215241"/>
                <a:ext cx="891876" cy="343381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4473" extrusionOk="0">
                    <a:moveTo>
                      <a:pt x="13237" y="2539"/>
                    </a:moveTo>
                    <a:cubicBezTo>
                      <a:pt x="13237" y="3609"/>
                      <a:pt x="10676" y="4472"/>
                      <a:pt x="7229" y="4467"/>
                    </a:cubicBezTo>
                    <a:cubicBezTo>
                      <a:pt x="3407" y="4461"/>
                      <a:pt x="1" y="3408"/>
                      <a:pt x="1" y="2124"/>
                    </a:cubicBezTo>
                    <a:cubicBezTo>
                      <a:pt x="1" y="835"/>
                      <a:pt x="3407" y="1"/>
                      <a:pt x="7229" y="231"/>
                    </a:cubicBezTo>
                    <a:cubicBezTo>
                      <a:pt x="10676" y="438"/>
                      <a:pt x="13237" y="1468"/>
                      <a:pt x="13237" y="25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1"/>
              <p:cNvSpPr/>
              <p:nvPr/>
            </p:nvSpPr>
            <p:spPr>
              <a:xfrm>
                <a:off x="1464925" y="1398911"/>
                <a:ext cx="1239718" cy="1054521"/>
              </a:xfrm>
              <a:custGeom>
                <a:avLst/>
                <a:gdLst/>
                <a:ahLst/>
                <a:cxnLst/>
                <a:rect l="l" t="t" r="r" b="b"/>
                <a:pathLst>
                  <a:path w="16149" h="13737" extrusionOk="0">
                    <a:moveTo>
                      <a:pt x="16148" y="8074"/>
                    </a:moveTo>
                    <a:cubicBezTo>
                      <a:pt x="16148" y="11233"/>
                      <a:pt x="13127" y="13737"/>
                      <a:pt x="8978" y="13656"/>
                    </a:cubicBezTo>
                    <a:cubicBezTo>
                      <a:pt x="4282" y="13570"/>
                      <a:pt x="0" y="10272"/>
                      <a:pt x="0" y="6319"/>
                    </a:cubicBezTo>
                    <a:cubicBezTo>
                      <a:pt x="0" y="2359"/>
                      <a:pt x="4288" y="0"/>
                      <a:pt x="8978" y="927"/>
                    </a:cubicBezTo>
                    <a:cubicBezTo>
                      <a:pt x="13121" y="1755"/>
                      <a:pt x="16148" y="4915"/>
                      <a:pt x="16148" y="80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1"/>
              <p:cNvSpPr/>
              <p:nvPr/>
            </p:nvSpPr>
            <p:spPr>
              <a:xfrm>
                <a:off x="1566948" y="1676347"/>
                <a:ext cx="1070523" cy="622487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8109" extrusionOk="0">
                    <a:moveTo>
                      <a:pt x="12241" y="1634"/>
                    </a:moveTo>
                    <a:lnTo>
                      <a:pt x="2372" y="184"/>
                    </a:lnTo>
                    <a:cubicBezTo>
                      <a:pt x="1083" y="0"/>
                      <a:pt x="1" y="875"/>
                      <a:pt x="1" y="2158"/>
                    </a:cubicBezTo>
                    <a:lnTo>
                      <a:pt x="1" y="3205"/>
                    </a:lnTo>
                    <a:cubicBezTo>
                      <a:pt x="1" y="4489"/>
                      <a:pt x="1083" y="5611"/>
                      <a:pt x="2372" y="5703"/>
                    </a:cubicBezTo>
                    <a:lnTo>
                      <a:pt x="2832" y="5738"/>
                    </a:lnTo>
                    <a:cubicBezTo>
                      <a:pt x="3644" y="5795"/>
                      <a:pt x="4392" y="6209"/>
                      <a:pt x="4875" y="6825"/>
                    </a:cubicBezTo>
                    <a:cubicBezTo>
                      <a:pt x="5405" y="7510"/>
                      <a:pt x="6463" y="8005"/>
                      <a:pt x="7643" y="8057"/>
                    </a:cubicBezTo>
                    <a:cubicBezTo>
                      <a:pt x="8788" y="8109"/>
                      <a:pt x="9744" y="7740"/>
                      <a:pt x="10210" y="7159"/>
                    </a:cubicBezTo>
                    <a:cubicBezTo>
                      <a:pt x="10618" y="6641"/>
                      <a:pt x="11240" y="6365"/>
                      <a:pt x="11879" y="6417"/>
                    </a:cubicBezTo>
                    <a:lnTo>
                      <a:pt x="12230" y="6445"/>
                    </a:lnTo>
                    <a:cubicBezTo>
                      <a:pt x="13179" y="6514"/>
                      <a:pt x="13927" y="5720"/>
                      <a:pt x="13927" y="4661"/>
                    </a:cubicBezTo>
                    <a:lnTo>
                      <a:pt x="13927" y="3798"/>
                    </a:lnTo>
                    <a:cubicBezTo>
                      <a:pt x="13945" y="2739"/>
                      <a:pt x="13191" y="1767"/>
                      <a:pt x="12241" y="1634"/>
                    </a:cubicBezTo>
                    <a:close/>
                  </a:path>
                </a:pathLst>
              </a:custGeom>
              <a:solidFill>
                <a:srgbClr val="134F5C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1"/>
              <p:cNvSpPr/>
              <p:nvPr/>
            </p:nvSpPr>
            <p:spPr>
              <a:xfrm>
                <a:off x="1659760" y="1744209"/>
                <a:ext cx="912305" cy="381906"/>
              </a:xfrm>
              <a:custGeom>
                <a:avLst/>
                <a:gdLst/>
                <a:ahLst/>
                <a:cxnLst/>
                <a:rect l="l" t="t" r="r" b="b"/>
                <a:pathLst>
                  <a:path w="11884" h="4975" extrusionOk="0">
                    <a:moveTo>
                      <a:pt x="1663" y="1"/>
                    </a:moveTo>
                    <a:cubicBezTo>
                      <a:pt x="732" y="1"/>
                      <a:pt x="0" y="655"/>
                      <a:pt x="0" y="1568"/>
                    </a:cubicBezTo>
                    <a:lnTo>
                      <a:pt x="0" y="2298"/>
                    </a:lnTo>
                    <a:cubicBezTo>
                      <a:pt x="0" y="3300"/>
                      <a:pt x="881" y="4186"/>
                      <a:pt x="1940" y="4272"/>
                    </a:cubicBezTo>
                    <a:lnTo>
                      <a:pt x="10428" y="4969"/>
                    </a:lnTo>
                    <a:cubicBezTo>
                      <a:pt x="10471" y="4973"/>
                      <a:pt x="10514" y="4975"/>
                      <a:pt x="10557" y="4975"/>
                    </a:cubicBezTo>
                    <a:cubicBezTo>
                      <a:pt x="11306" y="4975"/>
                      <a:pt x="11884" y="4359"/>
                      <a:pt x="11878" y="3553"/>
                    </a:cubicBezTo>
                    <a:lnTo>
                      <a:pt x="11878" y="2931"/>
                    </a:lnTo>
                    <a:cubicBezTo>
                      <a:pt x="11878" y="2091"/>
                      <a:pt x="11239" y="1314"/>
                      <a:pt x="10428" y="1199"/>
                    </a:cubicBezTo>
                    <a:lnTo>
                      <a:pt x="1940" y="20"/>
                    </a:lnTo>
                    <a:cubicBezTo>
                      <a:pt x="1846" y="7"/>
                      <a:pt x="1753" y="1"/>
                      <a:pt x="1663" y="1"/>
                    </a:cubicBezTo>
                    <a:close/>
                  </a:path>
                </a:pathLst>
              </a:custGeom>
              <a:solidFill>
                <a:srgbClr val="134F5C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1"/>
              <p:cNvSpPr/>
              <p:nvPr/>
            </p:nvSpPr>
            <p:spPr>
              <a:xfrm>
                <a:off x="1869181" y="1868649"/>
                <a:ext cx="542977" cy="150920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966" extrusionOk="0">
                    <a:moveTo>
                      <a:pt x="816" y="1"/>
                    </a:moveTo>
                    <a:cubicBezTo>
                      <a:pt x="355" y="1"/>
                      <a:pt x="0" y="251"/>
                      <a:pt x="0" y="608"/>
                    </a:cubicBezTo>
                    <a:cubicBezTo>
                      <a:pt x="0" y="1005"/>
                      <a:pt x="437" y="1368"/>
                      <a:pt x="973" y="1420"/>
                    </a:cubicBezTo>
                    <a:cubicBezTo>
                      <a:pt x="1020" y="1425"/>
                      <a:pt x="1067" y="1428"/>
                      <a:pt x="1112" y="1428"/>
                    </a:cubicBezTo>
                    <a:cubicBezTo>
                      <a:pt x="1570" y="1428"/>
                      <a:pt x="1922" y="1173"/>
                      <a:pt x="1922" y="827"/>
                    </a:cubicBezTo>
                    <a:cubicBezTo>
                      <a:pt x="1922" y="442"/>
                      <a:pt x="1502" y="85"/>
                      <a:pt x="973" y="10"/>
                    </a:cubicBezTo>
                    <a:cubicBezTo>
                      <a:pt x="919" y="4"/>
                      <a:pt x="867" y="1"/>
                      <a:pt x="816" y="1"/>
                    </a:cubicBezTo>
                    <a:close/>
                    <a:moveTo>
                      <a:pt x="6129" y="642"/>
                    </a:moveTo>
                    <a:cubicBezTo>
                      <a:pt x="5726" y="642"/>
                      <a:pt x="5415" y="877"/>
                      <a:pt x="5415" y="1213"/>
                    </a:cubicBezTo>
                    <a:cubicBezTo>
                      <a:pt x="5415" y="1581"/>
                      <a:pt x="5789" y="1909"/>
                      <a:pt x="6250" y="1961"/>
                    </a:cubicBezTo>
                    <a:cubicBezTo>
                      <a:pt x="6282" y="1964"/>
                      <a:pt x="6314" y="1965"/>
                      <a:pt x="6346" y="1965"/>
                    </a:cubicBezTo>
                    <a:cubicBezTo>
                      <a:pt x="6755" y="1965"/>
                      <a:pt x="7073" y="1728"/>
                      <a:pt x="7073" y="1403"/>
                    </a:cubicBezTo>
                    <a:cubicBezTo>
                      <a:pt x="7067" y="1040"/>
                      <a:pt x="6704" y="712"/>
                      <a:pt x="6250" y="649"/>
                    </a:cubicBezTo>
                    <a:cubicBezTo>
                      <a:pt x="6209" y="644"/>
                      <a:pt x="6169" y="642"/>
                      <a:pt x="6129" y="6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1"/>
              <p:cNvSpPr/>
              <p:nvPr/>
            </p:nvSpPr>
            <p:spPr>
              <a:xfrm>
                <a:off x="1638572" y="1464239"/>
                <a:ext cx="1018781" cy="568215"/>
              </a:xfrm>
              <a:custGeom>
                <a:avLst/>
                <a:gdLst/>
                <a:ahLst/>
                <a:cxnLst/>
                <a:rect l="l" t="t" r="r" b="b"/>
                <a:pathLst>
                  <a:path w="13271" h="7402" extrusionOk="0">
                    <a:moveTo>
                      <a:pt x="6768" y="524"/>
                    </a:moveTo>
                    <a:cubicBezTo>
                      <a:pt x="4028" y="1"/>
                      <a:pt x="1456" y="732"/>
                      <a:pt x="0" y="2337"/>
                    </a:cubicBezTo>
                    <a:cubicBezTo>
                      <a:pt x="414" y="3655"/>
                      <a:pt x="2503" y="5497"/>
                      <a:pt x="5812" y="6486"/>
                    </a:cubicBezTo>
                    <a:cubicBezTo>
                      <a:pt x="8839" y="7401"/>
                      <a:pt x="10934" y="7355"/>
                      <a:pt x="13271" y="6964"/>
                    </a:cubicBezTo>
                    <a:cubicBezTo>
                      <a:pt x="13271" y="4092"/>
                      <a:pt x="10514" y="1244"/>
                      <a:pt x="6768" y="524"/>
                    </a:cubicBezTo>
                    <a:close/>
                  </a:path>
                </a:pathLst>
              </a:custGeom>
              <a:solidFill>
                <a:srgbClr val="FFFFFF">
                  <a:alpha val="290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1"/>
              <p:cNvSpPr/>
              <p:nvPr/>
            </p:nvSpPr>
            <p:spPr>
              <a:xfrm>
                <a:off x="1435753" y="1242075"/>
                <a:ext cx="1302054" cy="651197"/>
              </a:xfrm>
              <a:custGeom>
                <a:avLst/>
                <a:gdLst/>
                <a:ahLst/>
                <a:cxnLst/>
                <a:rect l="l" t="t" r="r" b="b"/>
                <a:pathLst>
                  <a:path w="16961" h="8483" extrusionOk="0">
                    <a:moveTo>
                      <a:pt x="16960" y="8483"/>
                    </a:moveTo>
                    <a:lnTo>
                      <a:pt x="16442" y="8414"/>
                    </a:lnTo>
                    <a:cubicBezTo>
                      <a:pt x="16442" y="5594"/>
                      <a:pt x="13501" y="2659"/>
                      <a:pt x="9496" y="1778"/>
                    </a:cubicBezTo>
                    <a:cubicBezTo>
                      <a:pt x="4961" y="788"/>
                      <a:pt x="818" y="2745"/>
                      <a:pt x="818" y="6267"/>
                    </a:cubicBezTo>
                    <a:lnTo>
                      <a:pt x="1" y="6152"/>
                    </a:lnTo>
                    <a:cubicBezTo>
                      <a:pt x="1" y="2187"/>
                      <a:pt x="4558" y="0"/>
                      <a:pt x="9496" y="1122"/>
                    </a:cubicBezTo>
                    <a:cubicBezTo>
                      <a:pt x="13818" y="2118"/>
                      <a:pt x="16960" y="5369"/>
                      <a:pt x="16960" y="84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1"/>
              <p:cNvSpPr/>
              <p:nvPr/>
            </p:nvSpPr>
            <p:spPr>
              <a:xfrm>
                <a:off x="2731048" y="1636121"/>
                <a:ext cx="31014" cy="285412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718" extrusionOk="0">
                    <a:moveTo>
                      <a:pt x="202" y="3701"/>
                    </a:moveTo>
                    <a:lnTo>
                      <a:pt x="202" y="3701"/>
                    </a:lnTo>
                    <a:cubicBezTo>
                      <a:pt x="99" y="3689"/>
                      <a:pt x="1" y="3580"/>
                      <a:pt x="1" y="3453"/>
                    </a:cubicBezTo>
                    <a:lnTo>
                      <a:pt x="1" y="208"/>
                    </a:lnTo>
                    <a:cubicBezTo>
                      <a:pt x="1" y="87"/>
                      <a:pt x="87" y="0"/>
                      <a:pt x="202" y="18"/>
                    </a:cubicBezTo>
                    <a:lnTo>
                      <a:pt x="202" y="18"/>
                    </a:lnTo>
                    <a:cubicBezTo>
                      <a:pt x="311" y="41"/>
                      <a:pt x="404" y="156"/>
                      <a:pt x="404" y="277"/>
                    </a:cubicBezTo>
                    <a:lnTo>
                      <a:pt x="404" y="3511"/>
                    </a:lnTo>
                    <a:cubicBezTo>
                      <a:pt x="404" y="3626"/>
                      <a:pt x="311" y="3718"/>
                      <a:pt x="202" y="37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1"/>
              <p:cNvSpPr/>
              <p:nvPr/>
            </p:nvSpPr>
            <p:spPr>
              <a:xfrm>
                <a:off x="2356884" y="2088971"/>
                <a:ext cx="391898" cy="288483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3758" extrusionOk="0">
                    <a:moveTo>
                      <a:pt x="259" y="3758"/>
                    </a:moveTo>
                    <a:cubicBezTo>
                      <a:pt x="127" y="3752"/>
                      <a:pt x="12" y="3643"/>
                      <a:pt x="6" y="3499"/>
                    </a:cubicBezTo>
                    <a:cubicBezTo>
                      <a:pt x="0" y="3355"/>
                      <a:pt x="110" y="3234"/>
                      <a:pt x="242" y="3234"/>
                    </a:cubicBezTo>
                    <a:cubicBezTo>
                      <a:pt x="4155" y="3177"/>
                      <a:pt x="4633" y="328"/>
                      <a:pt x="4656" y="207"/>
                    </a:cubicBezTo>
                    <a:cubicBezTo>
                      <a:pt x="4673" y="75"/>
                      <a:pt x="4783" y="0"/>
                      <a:pt x="4903" y="29"/>
                    </a:cubicBezTo>
                    <a:cubicBezTo>
                      <a:pt x="5019" y="63"/>
                      <a:pt x="5105" y="190"/>
                      <a:pt x="5088" y="322"/>
                    </a:cubicBezTo>
                    <a:cubicBezTo>
                      <a:pt x="5076" y="357"/>
                      <a:pt x="4547" y="3660"/>
                      <a:pt x="271" y="3752"/>
                    </a:cubicBezTo>
                    <a:cubicBezTo>
                      <a:pt x="265" y="3758"/>
                      <a:pt x="265" y="3758"/>
                      <a:pt x="259" y="37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1"/>
              <p:cNvSpPr/>
              <p:nvPr/>
            </p:nvSpPr>
            <p:spPr>
              <a:xfrm>
                <a:off x="2671016" y="1833566"/>
                <a:ext cx="141406" cy="306676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3995" extrusionOk="0">
                    <a:moveTo>
                      <a:pt x="1209" y="3972"/>
                    </a:moveTo>
                    <a:lnTo>
                      <a:pt x="345" y="3903"/>
                    </a:lnTo>
                    <a:cubicBezTo>
                      <a:pt x="161" y="3885"/>
                      <a:pt x="259" y="3822"/>
                      <a:pt x="259" y="3621"/>
                    </a:cubicBezTo>
                    <a:cubicBezTo>
                      <a:pt x="259" y="3621"/>
                      <a:pt x="691" y="1837"/>
                      <a:pt x="0" y="306"/>
                    </a:cubicBezTo>
                    <a:cubicBezTo>
                      <a:pt x="0" y="133"/>
                      <a:pt x="52" y="35"/>
                      <a:pt x="150" y="1"/>
                    </a:cubicBezTo>
                    <a:lnTo>
                      <a:pt x="1209" y="81"/>
                    </a:lnTo>
                    <a:cubicBezTo>
                      <a:pt x="1387" y="110"/>
                      <a:pt x="1491" y="294"/>
                      <a:pt x="1531" y="490"/>
                    </a:cubicBezTo>
                    <a:cubicBezTo>
                      <a:pt x="1813" y="1693"/>
                      <a:pt x="1842" y="2809"/>
                      <a:pt x="1531" y="3644"/>
                    </a:cubicBezTo>
                    <a:cubicBezTo>
                      <a:pt x="1462" y="3828"/>
                      <a:pt x="1387" y="3995"/>
                      <a:pt x="1209" y="39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1"/>
              <p:cNvSpPr/>
              <p:nvPr/>
            </p:nvSpPr>
            <p:spPr>
              <a:xfrm>
                <a:off x="2282650" y="2306759"/>
                <a:ext cx="140561" cy="98566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284" extrusionOk="0">
                    <a:moveTo>
                      <a:pt x="1" y="616"/>
                    </a:moveTo>
                    <a:lnTo>
                      <a:pt x="1" y="616"/>
                    </a:lnTo>
                    <a:cubicBezTo>
                      <a:pt x="1" y="271"/>
                      <a:pt x="277" y="0"/>
                      <a:pt x="605" y="23"/>
                    </a:cubicBezTo>
                    <a:lnTo>
                      <a:pt x="1249" y="52"/>
                    </a:lnTo>
                    <a:cubicBezTo>
                      <a:pt x="1572" y="69"/>
                      <a:pt x="1831" y="345"/>
                      <a:pt x="1831" y="685"/>
                    </a:cubicBezTo>
                    <a:lnTo>
                      <a:pt x="1831" y="685"/>
                    </a:lnTo>
                    <a:cubicBezTo>
                      <a:pt x="1831" y="1019"/>
                      <a:pt x="1572" y="1283"/>
                      <a:pt x="1249" y="1278"/>
                    </a:cubicBezTo>
                    <a:lnTo>
                      <a:pt x="605" y="1260"/>
                    </a:lnTo>
                    <a:cubicBezTo>
                      <a:pt x="271" y="1249"/>
                      <a:pt x="1" y="961"/>
                      <a:pt x="1" y="6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1"/>
              <p:cNvSpPr/>
              <p:nvPr/>
            </p:nvSpPr>
            <p:spPr>
              <a:xfrm>
                <a:off x="1327972" y="1655083"/>
                <a:ext cx="269147" cy="433953"/>
              </a:xfrm>
              <a:custGeom>
                <a:avLst/>
                <a:gdLst/>
                <a:ahLst/>
                <a:cxnLst/>
                <a:rect l="l" t="t" r="r" b="b"/>
                <a:pathLst>
                  <a:path w="3506" h="5653" extrusionOk="0">
                    <a:moveTo>
                      <a:pt x="3355" y="3080"/>
                    </a:moveTo>
                    <a:cubicBezTo>
                      <a:pt x="3212" y="4570"/>
                      <a:pt x="2492" y="5652"/>
                      <a:pt x="1733" y="5635"/>
                    </a:cubicBezTo>
                    <a:cubicBezTo>
                      <a:pt x="1232" y="5629"/>
                      <a:pt x="426" y="5635"/>
                      <a:pt x="426" y="5635"/>
                    </a:cubicBezTo>
                    <a:cubicBezTo>
                      <a:pt x="0" y="5169"/>
                      <a:pt x="541" y="3903"/>
                      <a:pt x="651" y="2815"/>
                    </a:cubicBezTo>
                    <a:cubicBezTo>
                      <a:pt x="754" y="1739"/>
                      <a:pt x="162" y="335"/>
                      <a:pt x="979" y="1"/>
                    </a:cubicBezTo>
                    <a:cubicBezTo>
                      <a:pt x="979" y="1"/>
                      <a:pt x="1876" y="139"/>
                      <a:pt x="2268" y="260"/>
                    </a:cubicBezTo>
                    <a:cubicBezTo>
                      <a:pt x="2987" y="473"/>
                      <a:pt x="3505" y="1595"/>
                      <a:pt x="3355" y="3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1"/>
              <p:cNvSpPr/>
              <p:nvPr/>
            </p:nvSpPr>
            <p:spPr>
              <a:xfrm>
                <a:off x="1266558" y="1649786"/>
                <a:ext cx="231147" cy="443625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5779" extrusionOk="0">
                    <a:moveTo>
                      <a:pt x="2861" y="3022"/>
                    </a:moveTo>
                    <a:cubicBezTo>
                      <a:pt x="2705" y="4576"/>
                      <a:pt x="1974" y="5779"/>
                      <a:pt x="1232" y="5704"/>
                    </a:cubicBezTo>
                    <a:cubicBezTo>
                      <a:pt x="484" y="5635"/>
                      <a:pt x="0" y="4311"/>
                      <a:pt x="162" y="2757"/>
                    </a:cubicBezTo>
                    <a:cubicBezTo>
                      <a:pt x="311" y="1204"/>
                      <a:pt x="1048" y="1"/>
                      <a:pt x="1784" y="70"/>
                    </a:cubicBezTo>
                    <a:cubicBezTo>
                      <a:pt x="2527" y="145"/>
                      <a:pt x="3010" y="1462"/>
                      <a:pt x="2861" y="30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1"/>
              <p:cNvSpPr/>
              <p:nvPr/>
            </p:nvSpPr>
            <p:spPr>
              <a:xfrm>
                <a:off x="936535" y="2478564"/>
                <a:ext cx="957444" cy="1122611"/>
              </a:xfrm>
              <a:custGeom>
                <a:avLst/>
                <a:gdLst/>
                <a:ahLst/>
                <a:cxnLst/>
                <a:rect l="l" t="t" r="r" b="b"/>
                <a:pathLst>
                  <a:path w="12472" h="14624" extrusionOk="0">
                    <a:moveTo>
                      <a:pt x="7908" y="47"/>
                    </a:moveTo>
                    <a:cubicBezTo>
                      <a:pt x="6774" y="1"/>
                      <a:pt x="5698" y="565"/>
                      <a:pt x="5042" y="1520"/>
                    </a:cubicBezTo>
                    <a:cubicBezTo>
                      <a:pt x="3321" y="4052"/>
                      <a:pt x="1" y="9404"/>
                      <a:pt x="990" y="11643"/>
                    </a:cubicBezTo>
                    <a:cubicBezTo>
                      <a:pt x="2314" y="14624"/>
                      <a:pt x="12471" y="3333"/>
                      <a:pt x="11211" y="1405"/>
                    </a:cubicBezTo>
                    <a:cubicBezTo>
                      <a:pt x="10543" y="381"/>
                      <a:pt x="9105" y="93"/>
                      <a:pt x="7908" y="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1"/>
              <p:cNvSpPr/>
              <p:nvPr/>
            </p:nvSpPr>
            <p:spPr>
              <a:xfrm>
                <a:off x="2974297" y="4595200"/>
                <a:ext cx="715241" cy="165725"/>
              </a:xfrm>
              <a:custGeom>
                <a:avLst/>
                <a:gdLst/>
                <a:ahLst/>
                <a:cxnLst/>
                <a:rect l="l" t="t" r="r" b="b"/>
                <a:pathLst>
                  <a:path w="18704" h="2159" extrusionOk="0">
                    <a:moveTo>
                      <a:pt x="18704" y="1082"/>
                    </a:moveTo>
                    <a:cubicBezTo>
                      <a:pt x="18704" y="1675"/>
                      <a:pt x="14520" y="2158"/>
                      <a:pt x="9352" y="2158"/>
                    </a:cubicBezTo>
                    <a:cubicBezTo>
                      <a:pt x="4190" y="2158"/>
                      <a:pt x="1" y="1675"/>
                      <a:pt x="1" y="1082"/>
                    </a:cubicBezTo>
                    <a:cubicBezTo>
                      <a:pt x="1" y="484"/>
                      <a:pt x="4190" y="0"/>
                      <a:pt x="9352" y="0"/>
                    </a:cubicBezTo>
                    <a:cubicBezTo>
                      <a:pt x="14520" y="0"/>
                      <a:pt x="18704" y="484"/>
                      <a:pt x="18704" y="1082"/>
                    </a:cubicBezTo>
                    <a:close/>
                  </a:path>
                </a:pathLst>
              </a:custGeom>
              <a:solidFill>
                <a:srgbClr val="134F5C">
                  <a:alpha val="32156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1"/>
              <p:cNvSpPr/>
              <p:nvPr/>
            </p:nvSpPr>
            <p:spPr>
              <a:xfrm>
                <a:off x="3386257" y="3189429"/>
                <a:ext cx="41992" cy="4736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617" extrusionOk="0">
                    <a:moveTo>
                      <a:pt x="0" y="311"/>
                    </a:moveTo>
                    <a:cubicBezTo>
                      <a:pt x="0" y="484"/>
                      <a:pt x="121" y="616"/>
                      <a:pt x="271" y="616"/>
                    </a:cubicBezTo>
                    <a:cubicBezTo>
                      <a:pt x="426" y="616"/>
                      <a:pt x="547" y="484"/>
                      <a:pt x="547" y="311"/>
                    </a:cubicBezTo>
                    <a:cubicBezTo>
                      <a:pt x="547" y="138"/>
                      <a:pt x="426" y="0"/>
                      <a:pt x="271" y="0"/>
                    </a:cubicBezTo>
                    <a:cubicBezTo>
                      <a:pt x="121" y="0"/>
                      <a:pt x="0" y="138"/>
                      <a:pt x="0" y="311"/>
                    </a:cubicBezTo>
                    <a:close/>
                  </a:path>
                </a:pathLst>
              </a:custGeom>
              <a:solidFill>
                <a:srgbClr val="D5B2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1"/>
              <p:cNvSpPr/>
              <p:nvPr/>
            </p:nvSpPr>
            <p:spPr>
              <a:xfrm>
                <a:off x="3298282" y="3187203"/>
                <a:ext cx="108780" cy="29117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3793" extrusionOk="0">
                    <a:moveTo>
                      <a:pt x="1" y="1951"/>
                    </a:moveTo>
                    <a:cubicBezTo>
                      <a:pt x="1" y="1951"/>
                      <a:pt x="122" y="3684"/>
                      <a:pt x="496" y="3718"/>
                    </a:cubicBezTo>
                    <a:cubicBezTo>
                      <a:pt x="1215" y="3793"/>
                      <a:pt x="1417" y="1951"/>
                      <a:pt x="1417" y="1951"/>
                    </a:cubicBezTo>
                    <a:lnTo>
                      <a:pt x="1417" y="1"/>
                    </a:lnTo>
                    <a:lnTo>
                      <a:pt x="1" y="1"/>
                    </a:lnTo>
                    <a:lnTo>
                      <a:pt x="1" y="1951"/>
                    </a:lnTo>
                    <a:close/>
                  </a:path>
                </a:pathLst>
              </a:custGeom>
              <a:solidFill>
                <a:srgbClr val="D5B2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1"/>
              <p:cNvSpPr/>
              <p:nvPr/>
            </p:nvSpPr>
            <p:spPr>
              <a:xfrm>
                <a:off x="3298282" y="3185897"/>
                <a:ext cx="109701" cy="129963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693" extrusionOk="0">
                    <a:moveTo>
                      <a:pt x="398" y="1692"/>
                    </a:moveTo>
                    <a:lnTo>
                      <a:pt x="398" y="1692"/>
                    </a:lnTo>
                    <a:cubicBezTo>
                      <a:pt x="254" y="1692"/>
                      <a:pt x="122" y="1663"/>
                      <a:pt x="1" y="1606"/>
                    </a:cubicBezTo>
                    <a:lnTo>
                      <a:pt x="1" y="0"/>
                    </a:lnTo>
                    <a:lnTo>
                      <a:pt x="1417" y="0"/>
                    </a:lnTo>
                    <a:lnTo>
                      <a:pt x="1417" y="645"/>
                    </a:lnTo>
                    <a:cubicBezTo>
                      <a:pt x="1428" y="1226"/>
                      <a:pt x="956" y="1692"/>
                      <a:pt x="398" y="1692"/>
                    </a:cubicBezTo>
                    <a:close/>
                  </a:path>
                </a:pathLst>
              </a:custGeom>
              <a:solidFill>
                <a:srgbClr val="134F5C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1"/>
              <p:cNvSpPr/>
              <p:nvPr/>
            </p:nvSpPr>
            <p:spPr>
              <a:xfrm>
                <a:off x="3254140" y="3084258"/>
                <a:ext cx="153842" cy="216554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2821" extrusionOk="0">
                    <a:moveTo>
                      <a:pt x="973" y="2821"/>
                    </a:moveTo>
                    <a:lnTo>
                      <a:pt x="973" y="2821"/>
                    </a:lnTo>
                    <a:cubicBezTo>
                      <a:pt x="1531" y="2821"/>
                      <a:pt x="2003" y="2349"/>
                      <a:pt x="2003" y="1779"/>
                    </a:cubicBezTo>
                    <a:lnTo>
                      <a:pt x="2003" y="944"/>
                    </a:lnTo>
                    <a:cubicBezTo>
                      <a:pt x="2003" y="403"/>
                      <a:pt x="1560" y="1"/>
                      <a:pt x="1031" y="29"/>
                    </a:cubicBezTo>
                    <a:lnTo>
                      <a:pt x="1031" y="29"/>
                    </a:lnTo>
                    <a:cubicBezTo>
                      <a:pt x="513" y="58"/>
                      <a:pt x="81" y="490"/>
                      <a:pt x="58" y="1008"/>
                    </a:cubicBezTo>
                    <a:lnTo>
                      <a:pt x="23" y="1813"/>
                    </a:lnTo>
                    <a:cubicBezTo>
                      <a:pt x="0" y="2372"/>
                      <a:pt x="421" y="2821"/>
                      <a:pt x="973" y="2821"/>
                    </a:cubicBezTo>
                    <a:close/>
                  </a:path>
                </a:pathLst>
              </a:custGeom>
              <a:solidFill>
                <a:srgbClr val="D5B2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1"/>
              <p:cNvSpPr/>
              <p:nvPr/>
            </p:nvSpPr>
            <p:spPr>
              <a:xfrm>
                <a:off x="3247538" y="3022844"/>
                <a:ext cx="193531" cy="195367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545" extrusionOk="0">
                    <a:moveTo>
                      <a:pt x="1473" y="1405"/>
                    </a:moveTo>
                    <a:cubicBezTo>
                      <a:pt x="1560" y="1319"/>
                      <a:pt x="1801" y="1911"/>
                      <a:pt x="1893" y="2055"/>
                    </a:cubicBezTo>
                    <a:cubicBezTo>
                      <a:pt x="1986" y="2199"/>
                      <a:pt x="1957" y="2544"/>
                      <a:pt x="1957" y="2544"/>
                    </a:cubicBezTo>
                    <a:lnTo>
                      <a:pt x="2089" y="2544"/>
                    </a:lnTo>
                    <a:lnTo>
                      <a:pt x="2089" y="2170"/>
                    </a:lnTo>
                    <a:cubicBezTo>
                      <a:pt x="2089" y="2170"/>
                      <a:pt x="2181" y="2147"/>
                      <a:pt x="2250" y="2228"/>
                    </a:cubicBezTo>
                    <a:cubicBezTo>
                      <a:pt x="2250" y="2228"/>
                      <a:pt x="2521" y="1652"/>
                      <a:pt x="2452" y="1336"/>
                    </a:cubicBezTo>
                    <a:cubicBezTo>
                      <a:pt x="2377" y="904"/>
                      <a:pt x="2262" y="893"/>
                      <a:pt x="2106" y="617"/>
                    </a:cubicBezTo>
                    <a:cubicBezTo>
                      <a:pt x="1784" y="24"/>
                      <a:pt x="6" y="1"/>
                      <a:pt x="6" y="1687"/>
                    </a:cubicBezTo>
                    <a:cubicBezTo>
                      <a:pt x="0" y="1693"/>
                      <a:pt x="1042" y="1854"/>
                      <a:pt x="1473" y="14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1"/>
              <p:cNvSpPr/>
              <p:nvPr/>
            </p:nvSpPr>
            <p:spPr>
              <a:xfrm>
                <a:off x="2855641" y="3298515"/>
                <a:ext cx="353054" cy="306216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3989" extrusionOk="0">
                    <a:moveTo>
                      <a:pt x="449" y="329"/>
                    </a:moveTo>
                    <a:cubicBezTo>
                      <a:pt x="996" y="709"/>
                      <a:pt x="1399" y="588"/>
                      <a:pt x="1399" y="588"/>
                    </a:cubicBezTo>
                    <a:cubicBezTo>
                      <a:pt x="1399" y="588"/>
                      <a:pt x="1341" y="444"/>
                      <a:pt x="1313" y="231"/>
                    </a:cubicBezTo>
                    <a:cubicBezTo>
                      <a:pt x="1284" y="1"/>
                      <a:pt x="1577" y="133"/>
                      <a:pt x="1641" y="519"/>
                    </a:cubicBezTo>
                    <a:cubicBezTo>
                      <a:pt x="1681" y="789"/>
                      <a:pt x="2492" y="2360"/>
                      <a:pt x="3125" y="2763"/>
                    </a:cubicBezTo>
                    <a:lnTo>
                      <a:pt x="3586" y="2130"/>
                    </a:lnTo>
                    <a:lnTo>
                      <a:pt x="4599" y="2636"/>
                    </a:lnTo>
                    <a:cubicBezTo>
                      <a:pt x="4599" y="2636"/>
                      <a:pt x="3730" y="3989"/>
                      <a:pt x="3223" y="3960"/>
                    </a:cubicBezTo>
                    <a:cubicBezTo>
                      <a:pt x="2458" y="3914"/>
                      <a:pt x="1324" y="1439"/>
                      <a:pt x="1324" y="1439"/>
                    </a:cubicBezTo>
                    <a:cubicBezTo>
                      <a:pt x="939" y="916"/>
                      <a:pt x="214" y="916"/>
                      <a:pt x="104" y="801"/>
                    </a:cubicBezTo>
                    <a:cubicBezTo>
                      <a:pt x="1" y="674"/>
                      <a:pt x="208" y="156"/>
                      <a:pt x="449" y="329"/>
                    </a:cubicBezTo>
                    <a:close/>
                  </a:path>
                </a:pathLst>
              </a:custGeom>
              <a:solidFill>
                <a:srgbClr val="D5B2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1"/>
              <p:cNvSpPr/>
              <p:nvPr/>
            </p:nvSpPr>
            <p:spPr>
              <a:xfrm>
                <a:off x="3091087" y="3331678"/>
                <a:ext cx="532459" cy="433876"/>
              </a:xfrm>
              <a:custGeom>
                <a:avLst/>
                <a:gdLst/>
                <a:ahLst/>
                <a:cxnLst/>
                <a:rect l="l" t="t" r="r" b="b"/>
                <a:pathLst>
                  <a:path w="6936" h="5652" extrusionOk="0">
                    <a:moveTo>
                      <a:pt x="6935" y="2492"/>
                    </a:moveTo>
                    <a:lnTo>
                      <a:pt x="5756" y="472"/>
                    </a:lnTo>
                    <a:cubicBezTo>
                      <a:pt x="5727" y="415"/>
                      <a:pt x="5687" y="357"/>
                      <a:pt x="5641" y="305"/>
                    </a:cubicBezTo>
                    <a:cubicBezTo>
                      <a:pt x="5635" y="300"/>
                      <a:pt x="5629" y="288"/>
                      <a:pt x="5629" y="282"/>
                    </a:cubicBezTo>
                    <a:lnTo>
                      <a:pt x="5595" y="248"/>
                    </a:lnTo>
                    <a:lnTo>
                      <a:pt x="5554" y="213"/>
                    </a:lnTo>
                    <a:lnTo>
                      <a:pt x="5543" y="196"/>
                    </a:lnTo>
                    <a:cubicBezTo>
                      <a:pt x="5428" y="104"/>
                      <a:pt x="5249" y="0"/>
                      <a:pt x="4996" y="0"/>
                    </a:cubicBezTo>
                    <a:lnTo>
                      <a:pt x="4087" y="0"/>
                    </a:lnTo>
                    <a:cubicBezTo>
                      <a:pt x="4087" y="0"/>
                      <a:pt x="3972" y="950"/>
                      <a:pt x="3091" y="731"/>
                    </a:cubicBezTo>
                    <a:cubicBezTo>
                      <a:pt x="2671" y="622"/>
                      <a:pt x="2706" y="0"/>
                      <a:pt x="2706" y="0"/>
                    </a:cubicBezTo>
                    <a:lnTo>
                      <a:pt x="2096" y="0"/>
                    </a:lnTo>
                    <a:cubicBezTo>
                      <a:pt x="1796" y="0"/>
                      <a:pt x="1526" y="161"/>
                      <a:pt x="1371" y="392"/>
                    </a:cubicBezTo>
                    <a:lnTo>
                      <a:pt x="53" y="1899"/>
                    </a:lnTo>
                    <a:cubicBezTo>
                      <a:pt x="1" y="2009"/>
                      <a:pt x="904" y="3189"/>
                      <a:pt x="1140" y="2930"/>
                    </a:cubicBezTo>
                    <a:lnTo>
                      <a:pt x="1227" y="2814"/>
                    </a:lnTo>
                    <a:lnTo>
                      <a:pt x="1227" y="5652"/>
                    </a:lnTo>
                    <a:lnTo>
                      <a:pt x="5859" y="5652"/>
                    </a:lnTo>
                    <a:lnTo>
                      <a:pt x="5859" y="3096"/>
                    </a:lnTo>
                    <a:lnTo>
                      <a:pt x="5859" y="3327"/>
                    </a:lnTo>
                    <a:cubicBezTo>
                      <a:pt x="6182" y="3235"/>
                      <a:pt x="6792" y="2907"/>
                      <a:pt x="6935" y="249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1"/>
              <p:cNvSpPr/>
              <p:nvPr/>
            </p:nvSpPr>
            <p:spPr>
              <a:xfrm>
                <a:off x="3170618" y="3763724"/>
                <a:ext cx="221014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10832" extrusionOk="0">
                    <a:moveTo>
                      <a:pt x="1" y="10831"/>
                    </a:moveTo>
                    <a:lnTo>
                      <a:pt x="1324" y="10831"/>
                    </a:lnTo>
                    <a:lnTo>
                      <a:pt x="2878" y="1"/>
                    </a:ln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"/>
              <p:cNvSpPr/>
              <p:nvPr/>
            </p:nvSpPr>
            <p:spPr>
              <a:xfrm>
                <a:off x="3236484" y="3763724"/>
                <a:ext cx="155147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0832" extrusionOk="0">
                    <a:moveTo>
                      <a:pt x="1554" y="1"/>
                    </a:moveTo>
                    <a:lnTo>
                      <a:pt x="0" y="10831"/>
                    </a:lnTo>
                    <a:lnTo>
                      <a:pt x="466" y="10831"/>
                    </a:lnTo>
                    <a:lnTo>
                      <a:pt x="2020" y="1"/>
                    </a:lnTo>
                    <a:close/>
                  </a:path>
                </a:pathLst>
              </a:custGeom>
              <a:solidFill>
                <a:srgbClr val="FFFFFF">
                  <a:alpha val="290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1"/>
              <p:cNvSpPr/>
              <p:nvPr/>
            </p:nvSpPr>
            <p:spPr>
              <a:xfrm>
                <a:off x="3316015" y="3763724"/>
                <a:ext cx="222703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0832" extrusionOk="0">
                    <a:moveTo>
                      <a:pt x="1600" y="10831"/>
                    </a:moveTo>
                    <a:lnTo>
                      <a:pt x="2901" y="10831"/>
                    </a:lnTo>
                    <a:lnTo>
                      <a:pt x="2849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1"/>
              <p:cNvSpPr/>
              <p:nvPr/>
            </p:nvSpPr>
            <p:spPr>
              <a:xfrm>
                <a:off x="3427328" y="3763724"/>
                <a:ext cx="111390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0832" extrusionOk="0">
                    <a:moveTo>
                      <a:pt x="0" y="1"/>
                    </a:moveTo>
                    <a:cubicBezTo>
                      <a:pt x="0" y="1100"/>
                      <a:pt x="829" y="1129"/>
                      <a:pt x="818" y="2210"/>
                    </a:cubicBezTo>
                    <a:cubicBezTo>
                      <a:pt x="766" y="5531"/>
                      <a:pt x="818" y="10831"/>
                      <a:pt x="818" y="10831"/>
                    </a:cubicBezTo>
                    <a:lnTo>
                      <a:pt x="1451" y="10831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FFFFFF">
                  <a:alpha val="290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1"/>
              <p:cNvSpPr/>
              <p:nvPr/>
            </p:nvSpPr>
            <p:spPr>
              <a:xfrm>
                <a:off x="3185203" y="3415201"/>
                <a:ext cx="51357" cy="255858"/>
              </a:xfrm>
              <a:custGeom>
                <a:avLst/>
                <a:gdLst/>
                <a:ahLst/>
                <a:cxnLst/>
                <a:rect l="l" t="t" r="r" b="b"/>
                <a:pathLst>
                  <a:path w="669" h="3333" extrusionOk="0">
                    <a:moveTo>
                      <a:pt x="668" y="0"/>
                    </a:moveTo>
                    <a:lnTo>
                      <a:pt x="668" y="0"/>
                    </a:lnTo>
                    <a:cubicBezTo>
                      <a:pt x="404" y="46"/>
                      <a:pt x="317" y="512"/>
                      <a:pt x="1" y="806"/>
                    </a:cubicBezTo>
                    <a:lnTo>
                      <a:pt x="1" y="3332"/>
                    </a:lnTo>
                    <a:cubicBezTo>
                      <a:pt x="58" y="3102"/>
                      <a:pt x="317" y="1514"/>
                      <a:pt x="668" y="0"/>
                    </a:cubicBezTo>
                    <a:close/>
                  </a:path>
                </a:pathLst>
              </a:custGeom>
              <a:solidFill>
                <a:srgbClr val="134F5C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"/>
              <p:cNvSpPr/>
              <p:nvPr/>
            </p:nvSpPr>
            <p:spPr>
              <a:xfrm>
                <a:off x="3450742" y="4594729"/>
                <a:ext cx="213414" cy="86207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1123" extrusionOk="0">
                    <a:moveTo>
                      <a:pt x="0" y="6"/>
                    </a:moveTo>
                    <a:lnTo>
                      <a:pt x="0" y="1123"/>
                    </a:lnTo>
                    <a:lnTo>
                      <a:pt x="2671" y="1123"/>
                    </a:lnTo>
                    <a:cubicBezTo>
                      <a:pt x="2671" y="1123"/>
                      <a:pt x="2780" y="564"/>
                      <a:pt x="1802" y="518"/>
                    </a:cubicBezTo>
                    <a:cubicBezTo>
                      <a:pt x="1088" y="490"/>
                      <a:pt x="1007" y="0"/>
                      <a:pt x="100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1"/>
              <p:cNvSpPr/>
              <p:nvPr/>
            </p:nvSpPr>
            <p:spPr>
              <a:xfrm>
                <a:off x="3170618" y="4595190"/>
                <a:ext cx="87592" cy="86207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23" extrusionOk="0">
                    <a:moveTo>
                      <a:pt x="1" y="1122"/>
                    </a:moveTo>
                    <a:lnTo>
                      <a:pt x="1140" y="1122"/>
                    </a:lnTo>
                    <a:lnTo>
                      <a:pt x="1140" y="0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1"/>
              <p:cNvSpPr/>
              <p:nvPr/>
            </p:nvSpPr>
            <p:spPr>
              <a:xfrm>
                <a:off x="3132234" y="4622979"/>
                <a:ext cx="113155" cy="58418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761" extrusionOk="0">
                    <a:moveTo>
                      <a:pt x="0" y="760"/>
                    </a:moveTo>
                    <a:lnTo>
                      <a:pt x="1473" y="760"/>
                    </a:lnTo>
                    <a:lnTo>
                      <a:pt x="1473" y="398"/>
                    </a:lnTo>
                    <a:cubicBezTo>
                      <a:pt x="1473" y="173"/>
                      <a:pt x="1295" y="1"/>
                      <a:pt x="1076" y="1"/>
                    </a:cubicBezTo>
                    <a:lnTo>
                      <a:pt x="397" y="1"/>
                    </a:lnTo>
                    <a:cubicBezTo>
                      <a:pt x="173" y="1"/>
                      <a:pt x="0" y="179"/>
                      <a:pt x="0" y="3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"/>
              <p:cNvSpPr/>
              <p:nvPr/>
            </p:nvSpPr>
            <p:spPr>
              <a:xfrm>
                <a:off x="3408750" y="3388179"/>
                <a:ext cx="129967" cy="375611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4893" extrusionOk="0">
                    <a:moveTo>
                      <a:pt x="1290" y="1"/>
                    </a:moveTo>
                    <a:lnTo>
                      <a:pt x="1290" y="1"/>
                    </a:lnTo>
                    <a:cubicBezTo>
                      <a:pt x="1272" y="864"/>
                      <a:pt x="1301" y="2424"/>
                      <a:pt x="1226" y="2907"/>
                    </a:cubicBezTo>
                    <a:cubicBezTo>
                      <a:pt x="985" y="4415"/>
                      <a:pt x="1" y="4893"/>
                      <a:pt x="1" y="4893"/>
                    </a:cubicBezTo>
                    <a:lnTo>
                      <a:pt x="1693" y="4893"/>
                    </a:lnTo>
                    <a:lnTo>
                      <a:pt x="1693" y="1969"/>
                    </a:lnTo>
                    <a:cubicBezTo>
                      <a:pt x="1693" y="1497"/>
                      <a:pt x="1503" y="519"/>
                      <a:pt x="1290" y="1"/>
                    </a:cubicBezTo>
                    <a:close/>
                  </a:path>
                </a:pathLst>
              </a:custGeom>
              <a:solidFill>
                <a:srgbClr val="134F5C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"/>
              <p:cNvSpPr/>
              <p:nvPr/>
            </p:nvSpPr>
            <p:spPr>
              <a:xfrm>
                <a:off x="3481679" y="3541099"/>
                <a:ext cx="160828" cy="295622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3851" extrusionOk="0">
                    <a:moveTo>
                      <a:pt x="1715" y="0"/>
                    </a:moveTo>
                    <a:cubicBezTo>
                      <a:pt x="1715" y="0"/>
                      <a:pt x="1324" y="409"/>
                      <a:pt x="823" y="593"/>
                    </a:cubicBezTo>
                    <a:cubicBezTo>
                      <a:pt x="863" y="639"/>
                      <a:pt x="984" y="863"/>
                      <a:pt x="1042" y="1024"/>
                    </a:cubicBezTo>
                    <a:lnTo>
                      <a:pt x="363" y="2935"/>
                    </a:lnTo>
                    <a:cubicBezTo>
                      <a:pt x="363" y="2935"/>
                      <a:pt x="104" y="2941"/>
                      <a:pt x="0" y="3079"/>
                    </a:cubicBezTo>
                    <a:lnTo>
                      <a:pt x="484" y="3850"/>
                    </a:lnTo>
                    <a:lnTo>
                      <a:pt x="806" y="3229"/>
                    </a:lnTo>
                    <a:lnTo>
                      <a:pt x="1980" y="1347"/>
                    </a:lnTo>
                    <a:cubicBezTo>
                      <a:pt x="2072" y="1157"/>
                      <a:pt x="2095" y="909"/>
                      <a:pt x="1715" y="0"/>
                    </a:cubicBezTo>
                    <a:close/>
                  </a:path>
                </a:pathLst>
              </a:custGeom>
              <a:solidFill>
                <a:srgbClr val="D5B2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1"/>
              <p:cNvSpPr/>
              <p:nvPr/>
            </p:nvSpPr>
            <p:spPr>
              <a:xfrm>
                <a:off x="2824704" y="1073725"/>
                <a:ext cx="979553" cy="884026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1516" extrusionOk="0">
                    <a:moveTo>
                      <a:pt x="6377" y="0"/>
                    </a:moveTo>
                    <a:cubicBezTo>
                      <a:pt x="2855" y="0"/>
                      <a:pt x="1" y="2274"/>
                      <a:pt x="1" y="5076"/>
                    </a:cubicBezTo>
                    <a:cubicBezTo>
                      <a:pt x="1" y="6877"/>
                      <a:pt x="1169" y="8460"/>
                      <a:pt x="2947" y="9358"/>
                    </a:cubicBezTo>
                    <a:cubicBezTo>
                      <a:pt x="2717" y="9847"/>
                      <a:pt x="2303" y="10474"/>
                      <a:pt x="1601" y="10739"/>
                    </a:cubicBezTo>
                    <a:cubicBezTo>
                      <a:pt x="852" y="11027"/>
                      <a:pt x="3828" y="11516"/>
                      <a:pt x="5387" y="10094"/>
                    </a:cubicBezTo>
                    <a:cubicBezTo>
                      <a:pt x="5710" y="10135"/>
                      <a:pt x="6043" y="10158"/>
                      <a:pt x="6377" y="10158"/>
                    </a:cubicBezTo>
                    <a:cubicBezTo>
                      <a:pt x="9905" y="10158"/>
                      <a:pt x="12759" y="7885"/>
                      <a:pt x="12759" y="5082"/>
                    </a:cubicBezTo>
                    <a:cubicBezTo>
                      <a:pt x="12759" y="2274"/>
                      <a:pt x="9905" y="0"/>
                      <a:pt x="63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rPr>
                  <a:t>01001000 01101001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9" name="Google Shape;359;p1"/>
            <p:cNvSpPr/>
            <p:nvPr/>
          </p:nvSpPr>
          <p:spPr>
            <a:xfrm>
              <a:off x="1049321" y="900579"/>
              <a:ext cx="136492" cy="136492"/>
            </a:xfrm>
            <a:custGeom>
              <a:avLst/>
              <a:gdLst/>
              <a:ahLst/>
              <a:cxnLst/>
              <a:rect l="l" t="t" r="r" b="b"/>
              <a:pathLst>
                <a:path w="4231" h="4231" extrusionOk="0">
                  <a:moveTo>
                    <a:pt x="4231" y="2118"/>
                  </a:moveTo>
                  <a:cubicBezTo>
                    <a:pt x="4231" y="3287"/>
                    <a:pt x="3287" y="4230"/>
                    <a:pt x="2119" y="4230"/>
                  </a:cubicBezTo>
                  <a:cubicBezTo>
                    <a:pt x="950" y="4230"/>
                    <a:pt x="1" y="3287"/>
                    <a:pt x="1" y="2118"/>
                  </a:cubicBezTo>
                  <a:cubicBezTo>
                    <a:pt x="1" y="950"/>
                    <a:pt x="950" y="1"/>
                    <a:pt x="2119" y="1"/>
                  </a:cubicBezTo>
                  <a:cubicBezTo>
                    <a:pt x="3287" y="1"/>
                    <a:pt x="4231" y="950"/>
                    <a:pt x="4231" y="2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p1"/>
          <p:cNvSpPr/>
          <p:nvPr/>
        </p:nvSpPr>
        <p:spPr>
          <a:xfrm>
            <a:off x="3221384" y="2781778"/>
            <a:ext cx="404368" cy="348046"/>
          </a:xfrm>
          <a:custGeom>
            <a:avLst/>
            <a:gdLst/>
            <a:ahLst/>
            <a:cxnLst/>
            <a:rect l="l" t="t" r="r" b="b"/>
            <a:pathLst>
              <a:path w="12760" h="11516" extrusionOk="0">
                <a:moveTo>
                  <a:pt x="6377" y="0"/>
                </a:moveTo>
                <a:cubicBezTo>
                  <a:pt x="2855" y="0"/>
                  <a:pt x="1" y="2274"/>
                  <a:pt x="1" y="5076"/>
                </a:cubicBezTo>
                <a:cubicBezTo>
                  <a:pt x="1" y="6877"/>
                  <a:pt x="1169" y="8460"/>
                  <a:pt x="2947" y="9358"/>
                </a:cubicBezTo>
                <a:cubicBezTo>
                  <a:pt x="2717" y="9847"/>
                  <a:pt x="2303" y="10474"/>
                  <a:pt x="1601" y="10739"/>
                </a:cubicBezTo>
                <a:cubicBezTo>
                  <a:pt x="852" y="11027"/>
                  <a:pt x="3828" y="11516"/>
                  <a:pt x="5387" y="10094"/>
                </a:cubicBezTo>
                <a:cubicBezTo>
                  <a:pt x="5710" y="10135"/>
                  <a:pt x="6043" y="10158"/>
                  <a:pt x="6377" y="10158"/>
                </a:cubicBezTo>
                <a:cubicBezTo>
                  <a:pt x="9905" y="10158"/>
                  <a:pt x="12759" y="7885"/>
                  <a:pt x="12759" y="5082"/>
                </a:cubicBezTo>
                <a:cubicBezTo>
                  <a:pt x="12759" y="2274"/>
                  <a:pt x="9905" y="0"/>
                  <a:pt x="637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Hi!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"/>
          <p:cNvSpPr txBox="1">
            <a:spLocks noGrp="1"/>
          </p:cNvSpPr>
          <p:nvPr>
            <p:ph type="subTitle" idx="1"/>
          </p:nvPr>
        </p:nvSpPr>
        <p:spPr>
          <a:xfrm>
            <a:off x="4157700" y="3362900"/>
            <a:ext cx="4260000" cy="36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By Vasilis Tsavalias </a:t>
            </a:r>
            <a:endParaRPr dirty="0"/>
          </a:p>
        </p:txBody>
      </p:sp>
      <p:cxnSp>
        <p:nvCxnSpPr>
          <p:cNvPr id="362" name="Google Shape;362;p1"/>
          <p:cNvCxnSpPr/>
          <p:nvPr/>
        </p:nvCxnSpPr>
        <p:spPr>
          <a:xfrm rot="-5400000" flipH="1">
            <a:off x="1987200" y="1359525"/>
            <a:ext cx="3995700" cy="345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11"/>
          <p:cNvSpPr txBox="1">
            <a:spLocks noGrp="1"/>
          </p:cNvSpPr>
          <p:nvPr>
            <p:ph type="title"/>
          </p:nvPr>
        </p:nvSpPr>
        <p:spPr>
          <a:xfrm>
            <a:off x="616875" y="2364519"/>
            <a:ext cx="4044900" cy="17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br>
              <a:rPr lang="en-US"/>
            </a:br>
            <a:br>
              <a:rPr lang="en-US"/>
            </a:br>
            <a:r>
              <a:rPr lang="en-US"/>
              <a:t>Model Architecture (DCGAN)</a:t>
            </a:r>
            <a:endParaRPr/>
          </a:p>
        </p:txBody>
      </p:sp>
      <p:sp>
        <p:nvSpPr>
          <p:cNvPr id="423" name="Google Shape;423;p111"/>
          <p:cNvSpPr txBox="1">
            <a:spLocks noGrp="1"/>
          </p:cNvSpPr>
          <p:nvPr>
            <p:ph type="title" idx="2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03</a:t>
            </a:r>
            <a:endParaRPr/>
          </a:p>
        </p:txBody>
      </p:sp>
      <p:cxnSp>
        <p:nvCxnSpPr>
          <p:cNvPr id="424" name="Google Shape;424;p111"/>
          <p:cNvCxnSpPr/>
          <p:nvPr/>
        </p:nvCxnSpPr>
        <p:spPr>
          <a:xfrm rot="-5400000">
            <a:off x="3667200" y="2155750"/>
            <a:ext cx="2436300" cy="2409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425" name="Google Shape;425;p111"/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426" name="Google Shape;426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7347" y="1255623"/>
            <a:ext cx="3037389" cy="3400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"/>
          <p:cNvSpPr txBox="1">
            <a:spLocks noGrp="1"/>
          </p:cNvSpPr>
          <p:nvPr>
            <p:ph type="title"/>
          </p:nvPr>
        </p:nvSpPr>
        <p:spPr>
          <a:xfrm>
            <a:off x="1587766" y="18896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 A simple GAN architecture</a:t>
            </a:r>
            <a:endParaRPr/>
          </a:p>
        </p:txBody>
      </p:sp>
      <p:pic>
        <p:nvPicPr>
          <p:cNvPr id="432" name="Google Shape;43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14" y="914401"/>
            <a:ext cx="8136730" cy="3850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12"/>
          <p:cNvSpPr txBox="1">
            <a:spLocks noGrp="1"/>
          </p:cNvSpPr>
          <p:nvPr>
            <p:ph type="title"/>
          </p:nvPr>
        </p:nvSpPr>
        <p:spPr>
          <a:xfrm>
            <a:off x="566209" y="21039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Our GAN implementation - Generator </a:t>
            </a:r>
            <a:endParaRPr/>
          </a:p>
        </p:txBody>
      </p:sp>
      <p:pic>
        <p:nvPicPr>
          <p:cNvPr id="438" name="Google Shape;438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9371" y="914400"/>
            <a:ext cx="4257675" cy="4133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13"/>
          <p:cNvSpPr txBox="1">
            <a:spLocks noGrp="1"/>
          </p:cNvSpPr>
          <p:nvPr>
            <p:ph type="title"/>
          </p:nvPr>
        </p:nvSpPr>
        <p:spPr>
          <a:xfrm>
            <a:off x="92869" y="210398"/>
            <a:ext cx="870108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Our GAN implementation - Discriminator </a:t>
            </a:r>
            <a:endParaRPr/>
          </a:p>
        </p:txBody>
      </p:sp>
      <p:pic>
        <p:nvPicPr>
          <p:cNvPr id="444" name="Google Shape;444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880" y="1071563"/>
            <a:ext cx="7762569" cy="3661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14"/>
          <p:cNvSpPr txBox="1">
            <a:spLocks noGrp="1"/>
          </p:cNvSpPr>
          <p:nvPr>
            <p:ph type="title"/>
          </p:nvPr>
        </p:nvSpPr>
        <p:spPr>
          <a:xfrm>
            <a:off x="578644" y="2021619"/>
            <a:ext cx="4083131" cy="17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Workflow &amp; Limitations </a:t>
            </a:r>
            <a:endParaRPr/>
          </a:p>
        </p:txBody>
      </p:sp>
      <p:sp>
        <p:nvSpPr>
          <p:cNvPr id="450" name="Google Shape;450;p114"/>
          <p:cNvSpPr txBox="1">
            <a:spLocks noGrp="1"/>
          </p:cNvSpPr>
          <p:nvPr>
            <p:ph type="title" idx="2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04</a:t>
            </a:r>
            <a:endParaRPr/>
          </a:p>
        </p:txBody>
      </p:sp>
      <p:cxnSp>
        <p:nvCxnSpPr>
          <p:cNvPr id="451" name="Google Shape;451;p114"/>
          <p:cNvCxnSpPr/>
          <p:nvPr/>
        </p:nvCxnSpPr>
        <p:spPr>
          <a:xfrm rot="-5400000">
            <a:off x="3667200" y="2155750"/>
            <a:ext cx="2436300" cy="2409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452" name="Google Shape;452;p114"/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453" name="Google Shape;453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7347" y="1255623"/>
            <a:ext cx="3037389" cy="3400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0324" y="0"/>
            <a:ext cx="3743325" cy="5175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16"/>
          <p:cNvSpPr/>
          <p:nvPr/>
        </p:nvSpPr>
        <p:spPr>
          <a:xfrm>
            <a:off x="275467" y="184945"/>
            <a:ext cx="7856638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1: Technical Limitations - Limited VRAM on Kaggle (16GB)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3D878-3EC8-486F-5EF8-FE1206124491}"/>
              </a:ext>
            </a:extLst>
          </p:cNvPr>
          <p:cNvSpPr txBox="1"/>
          <p:nvPr/>
        </p:nvSpPr>
        <p:spPr>
          <a:xfrm>
            <a:off x="252510" y="924803"/>
            <a:ext cx="33906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Reduced Image Resolution: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600" dirty="0">
              <a:solidFill>
                <a:schemeClr val="dk1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Downscaled to 224x224 pixels, losing critical fine-grained details.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EAE33-E456-07A5-78D5-AC3927CFC177}"/>
              </a:ext>
            </a:extLst>
          </p:cNvPr>
          <p:cNvSpPr txBox="1"/>
          <p:nvPr/>
        </p:nvSpPr>
        <p:spPr>
          <a:xfrm>
            <a:off x="4357297" y="924803"/>
            <a:ext cx="41993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Inability to Capture Important Metrics :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Loading InceptionV3 for score calculation caused memory errors.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FID was computationally infeasible due to VRAM constraints </a:t>
            </a:r>
            <a:endParaRPr lang="en-US" dirty="0"/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21E0D7-4D57-76FC-F9A8-CE20AF3806F9}"/>
              </a:ext>
            </a:extLst>
          </p:cNvPr>
          <p:cNvSpPr txBox="1"/>
          <p:nvPr/>
        </p:nvSpPr>
        <p:spPr>
          <a:xfrm>
            <a:off x="252510" y="3111936"/>
            <a:ext cx="39512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</a:rPr>
              <a:t>3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Restricted Model Architectures: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Forced use of a smaller DCGAN with limited layers and filters.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Incapable of Loading any pre-trained Diffusion or GAN models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97F77B-FD2B-7955-F90F-6181FBDEAA21}"/>
              </a:ext>
            </a:extLst>
          </p:cNvPr>
          <p:cNvSpPr txBox="1"/>
          <p:nvPr/>
        </p:nvSpPr>
        <p:spPr>
          <a:xfrm>
            <a:off x="4818953" y="3111936"/>
            <a:ext cx="35775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Pre-loaded CLIP model:</a:t>
            </a:r>
            <a:endParaRPr lang="en-US" b="1" dirty="0">
              <a:solidFill>
                <a:schemeClr val="dk1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Additional VRAM was consumed,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dk1"/>
                </a:solidFill>
              </a:rPr>
              <a:t>     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restricting model size further.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>
          <a:extLst>
            <a:ext uri="{FF2B5EF4-FFF2-40B4-BE49-F238E27FC236}">
              <a16:creationId xmlns:a16="http://schemas.microsoft.com/office/drawing/2014/main" id="{E0D98630-0886-806E-8BAE-273606A79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16">
            <a:extLst>
              <a:ext uri="{FF2B5EF4-FFF2-40B4-BE49-F238E27FC236}">
                <a16:creationId xmlns:a16="http://schemas.microsoft.com/office/drawing/2014/main" id="{70E483DC-A9A9-5613-C80F-8AB18E61405A}"/>
              </a:ext>
            </a:extLst>
          </p:cNvPr>
          <p:cNvSpPr/>
          <p:nvPr/>
        </p:nvSpPr>
        <p:spPr>
          <a:xfrm>
            <a:off x="439390" y="291249"/>
            <a:ext cx="7856638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2: Technical Limitations - Kaggle Session Duration</a:t>
            </a:r>
            <a:endParaRPr lang="en-US"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D02ED5-C87A-91B1-57F1-6D4C558D1B8B}"/>
              </a:ext>
            </a:extLst>
          </p:cNvPr>
          <p:cNvSpPr txBox="1"/>
          <p:nvPr/>
        </p:nvSpPr>
        <p:spPr>
          <a:xfrm>
            <a:off x="-155757" y="1029912"/>
            <a:ext cx="3932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AutoNum type="arabicPeriod"/>
            </a:pPr>
            <a:r>
              <a:rPr lang="en-US" sz="1600" b="1" dirty="0">
                <a:solidFill>
                  <a:schemeClr val="dk1"/>
                </a:solidFill>
              </a:rPr>
              <a:t>Fragmented Workflow: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</a:p>
          <a:p>
            <a:pPr marL="457200" lvl="1"/>
            <a:endParaRPr lang="en-US" sz="1600" dirty="0"/>
          </a:p>
          <a:p>
            <a:pPr marL="914400" lvl="2" indent="-11430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 Project split into 3 notebooks: </a:t>
            </a:r>
            <a:endParaRPr lang="en-US" sz="1600" dirty="0"/>
          </a:p>
          <a:p>
            <a:pPr marL="914400" lvl="2" indent="-11430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 Reduced reproducibility and slowed iterations. 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E75842-4E03-9458-1F1D-FEA2CA727B6A}"/>
              </a:ext>
            </a:extLst>
          </p:cNvPr>
          <p:cNvSpPr txBox="1"/>
          <p:nvPr/>
        </p:nvSpPr>
        <p:spPr>
          <a:xfrm>
            <a:off x="-155756" y="3232076"/>
            <a:ext cx="44407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/>
            <a:r>
              <a:rPr lang="en-US" sz="1600" b="1" dirty="0">
                <a:solidFill>
                  <a:schemeClr val="dk1"/>
                </a:solidFill>
              </a:rPr>
              <a:t>3. Limited Training Epochs: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</a:p>
          <a:p>
            <a:pPr marL="457200" lvl="1"/>
            <a:endParaRPr lang="en-US" sz="1600" dirty="0">
              <a:solidFill>
                <a:schemeClr val="dk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Maximum of 6-20 epochs, leading to underfitting, low convergence.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 Insufficient time for thorough training. </a:t>
            </a:r>
            <a:endParaRPr lang="en-US" sz="1600" dirty="0"/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600"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82D825-FD32-43B1-600A-22C892BE32A6}"/>
              </a:ext>
            </a:extLst>
          </p:cNvPr>
          <p:cNvSpPr txBox="1"/>
          <p:nvPr/>
        </p:nvSpPr>
        <p:spPr>
          <a:xfrm>
            <a:off x="4367709" y="1029912"/>
            <a:ext cx="43157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600" b="1" dirty="0">
                <a:solidFill>
                  <a:schemeClr val="dk1"/>
                </a:solidFill>
              </a:rPr>
              <a:t> 2. Slow GPU training: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</a:p>
          <a:p>
            <a:pPr lvl="0"/>
            <a:endParaRPr lang="en-US" sz="1600" dirty="0">
              <a:solidFill>
                <a:schemeClr val="dk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Training took ~30 minutes per epoch due to memory bottlenecks.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 Limited feasible epochs within session durations. 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264760-96AE-0E1D-84E0-CFE3DAC1EA6D}"/>
              </a:ext>
            </a:extLst>
          </p:cNvPr>
          <p:cNvSpPr txBox="1"/>
          <p:nvPr/>
        </p:nvSpPr>
        <p:spPr>
          <a:xfrm>
            <a:off x="3977974" y="3232076"/>
            <a:ext cx="42089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/>
            <a:r>
              <a:rPr lang="en-US" sz="1600" b="1" dirty="0">
                <a:solidFill>
                  <a:schemeClr val="dk1"/>
                </a:solidFill>
              </a:rPr>
              <a:t>4. Lackluster Cross-Validation: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endParaRPr lang="en-US" sz="1600" dirty="0"/>
          </a:p>
          <a:p>
            <a:pPr marL="914400" lvl="2" indent="-11430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 5-fold cross-validation affected evaluation robustness.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8137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18"/>
          <p:cNvSpPr txBox="1">
            <a:spLocks noGrp="1"/>
          </p:cNvSpPr>
          <p:nvPr>
            <p:ph type="title"/>
          </p:nvPr>
        </p:nvSpPr>
        <p:spPr>
          <a:xfrm>
            <a:off x="578644" y="2021619"/>
            <a:ext cx="4083131" cy="108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474" name="Google Shape;474;p118"/>
          <p:cNvSpPr txBox="1">
            <a:spLocks noGrp="1"/>
          </p:cNvSpPr>
          <p:nvPr>
            <p:ph type="title" idx="2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05</a:t>
            </a:r>
            <a:endParaRPr/>
          </a:p>
        </p:txBody>
      </p:sp>
      <p:cxnSp>
        <p:nvCxnSpPr>
          <p:cNvPr id="475" name="Google Shape;475;p118"/>
          <p:cNvCxnSpPr/>
          <p:nvPr/>
        </p:nvCxnSpPr>
        <p:spPr>
          <a:xfrm rot="-5400000">
            <a:off x="3667200" y="2155750"/>
            <a:ext cx="2436300" cy="2409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476" name="Google Shape;476;p118"/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477" name="Google Shape;477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7347" y="1255623"/>
            <a:ext cx="3037389" cy="3400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0"/>
          <p:cNvSpPr txBox="1">
            <a:spLocks noGrp="1"/>
          </p:cNvSpPr>
          <p:nvPr>
            <p:ph type="title"/>
          </p:nvPr>
        </p:nvSpPr>
        <p:spPr>
          <a:xfrm>
            <a:off x="1418031" y="392582"/>
            <a:ext cx="5983834" cy="112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br>
              <a:rPr lang="en-US" sz="2400"/>
            </a:br>
            <a:r>
              <a:rPr lang="en-US" sz="2400"/>
              <a:t>Ζούμε στην εποχή των δεδομένων</a:t>
            </a:r>
            <a:br>
              <a:rPr lang="en-US" sz="2400"/>
            </a:br>
            <a:endParaRPr sz="2400"/>
          </a:p>
        </p:txBody>
      </p:sp>
      <p:pic>
        <p:nvPicPr>
          <p:cNvPr id="483" name="Google Shape;48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"/>
          <p:cNvSpPr txBox="1">
            <a:spLocks noGrp="1"/>
          </p:cNvSpPr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368" name="Google Shape;368;p2"/>
          <p:cNvSpPr txBox="1">
            <a:spLocks noGrp="1"/>
          </p:cNvSpPr>
          <p:nvPr>
            <p:ph type="title" idx="2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01</a:t>
            </a:r>
            <a:endParaRPr/>
          </a:p>
        </p:txBody>
      </p:sp>
      <p:cxnSp>
        <p:nvCxnSpPr>
          <p:cNvPr id="369" name="Google Shape;369;p2"/>
          <p:cNvCxnSpPr/>
          <p:nvPr/>
        </p:nvCxnSpPr>
        <p:spPr>
          <a:xfrm rot="-5400000">
            <a:off x="3667200" y="2155750"/>
            <a:ext cx="2436300" cy="2409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70" name="Google Shape;370;p2"/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371" name="Google Shape;37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7347" y="1255623"/>
            <a:ext cx="3037389" cy="3400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6695"/>
            <a:ext cx="9144000" cy="4990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06" y="32147"/>
            <a:ext cx="8896460" cy="5079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231" y="816768"/>
            <a:ext cx="3509963" cy="3509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1464" y="1959559"/>
            <a:ext cx="2579580" cy="1769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3"/>
          <p:cNvSpPr txBox="1">
            <a:spLocks noGrp="1"/>
          </p:cNvSpPr>
          <p:nvPr>
            <p:ph type="title"/>
          </p:nvPr>
        </p:nvSpPr>
        <p:spPr>
          <a:xfrm>
            <a:off x="713264" y="685100"/>
            <a:ext cx="46293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Thanks!</a:t>
            </a:r>
            <a:endParaRPr/>
          </a:p>
        </p:txBody>
      </p:sp>
      <p:sp>
        <p:nvSpPr>
          <p:cNvPr id="516" name="Google Shape;516;p33"/>
          <p:cNvSpPr txBox="1">
            <a:spLocks noGrp="1"/>
          </p:cNvSpPr>
          <p:nvPr>
            <p:ph type="subTitle" idx="1"/>
          </p:nvPr>
        </p:nvSpPr>
        <p:spPr>
          <a:xfrm>
            <a:off x="713225" y="1722730"/>
            <a:ext cx="4629300" cy="849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Do you have any questions?</a:t>
            </a:r>
            <a:endParaRPr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u="sng">
                <a:solidFill>
                  <a:schemeClr val="hlink"/>
                </a:solidFill>
                <a:hlinkClick r:id="rId3"/>
              </a:rPr>
              <a:t>aid25002@uom.edu.gr</a:t>
            </a:r>
            <a:endParaRPr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aid25006@uom.edu.gr</a:t>
            </a:r>
            <a:endParaRPr b="1"/>
          </a:p>
        </p:txBody>
      </p:sp>
      <p:cxnSp>
        <p:nvCxnSpPr>
          <p:cNvPr id="517" name="Google Shape;517;p33"/>
          <p:cNvCxnSpPr>
            <a:endCxn id="516" idx="3"/>
          </p:cNvCxnSpPr>
          <p:nvPr/>
        </p:nvCxnSpPr>
        <p:spPr>
          <a:xfrm rot="5400000">
            <a:off x="4150625" y="810140"/>
            <a:ext cx="2529000" cy="1452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518" name="Google Shape;51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0621" y="1164467"/>
            <a:ext cx="2814566" cy="2814566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519" name="Google Shape;519;p33"/>
          <p:cNvCxnSpPr/>
          <p:nvPr/>
        </p:nvCxnSpPr>
        <p:spPr>
          <a:xfrm rot="5400000">
            <a:off x="4195025" y="1147500"/>
            <a:ext cx="2440200" cy="1452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4"/>
          <p:cNvSpPr txBox="1"/>
          <p:nvPr/>
        </p:nvSpPr>
        <p:spPr>
          <a:xfrm>
            <a:off x="3219696" y="167189"/>
            <a:ext cx="2704608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Rerefences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4"/>
          <p:cNvSpPr txBox="1"/>
          <p:nvPr/>
        </p:nvSpPr>
        <p:spPr>
          <a:xfrm>
            <a:off x="297673" y="721146"/>
            <a:ext cx="8199120" cy="466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+mj-lt"/>
              <a:buAutoNum type="arabicPeriod"/>
            </a:pPr>
            <a:endParaRPr lang="en-US" sz="900" b="0" i="0" u="none" strike="noStrike" cap="none" dirty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+mj-lt"/>
              <a:buAutoNum type="arabicPeriod"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  </a:t>
            </a:r>
            <a:r>
              <a:rPr lang="en-US" sz="9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Böhm</a:t>
            </a:r>
            <a:r>
              <a:rPr lang="en-US" sz="9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, J. (2021, February 2). *A simple explanation of the Inception Score*. Octavian. Retrieved January 10, 2025, from </a:t>
            </a:r>
            <a:r>
              <a:rPr lang="en-US" sz="9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https://medium.com/octavian-ai/a-simple-explanation-of-the-inception-score-372dff6a8c7a</a:t>
            </a:r>
            <a:endParaRPr lang="en-US" sz="900" b="0" i="0" u="none" strike="noStrike" cap="none" dirty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+mj-lt"/>
              <a:buAutoNum type="arabicPeriod"/>
            </a:pPr>
            <a:endParaRPr lang="en-US" sz="900" b="0" i="0" u="none" strike="noStrike" cap="none" dirty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+mj-lt"/>
              <a:buAutoNum type="arabicPeriod"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  </a:t>
            </a:r>
            <a:r>
              <a:rPr lang="en-US" sz="9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Fradet</a:t>
            </a:r>
            <a:r>
              <a:rPr lang="en-US" sz="9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, N. (2023, February 18). *CLIP: Why and how it works* (for text-to-image generation). Nathan </a:t>
            </a:r>
            <a:r>
              <a:rPr lang="en-US" sz="9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Fradet</a:t>
            </a:r>
            <a:r>
              <a:rPr lang="en-US" sz="9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. Retrieved November 15, 2024, from </a:t>
            </a:r>
            <a:r>
              <a:rPr lang="en-US" sz="9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  <a:hlinkClick r:id="rId4"/>
              </a:rPr>
              <a:t>https://nathanfradet.com/posts/text-to-image/</a:t>
            </a:r>
            <a:endParaRPr lang="en-US" sz="900" b="0" i="0" u="none" strike="noStrike" cap="none" dirty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+mj-lt"/>
              <a:buAutoNum type="arabicPeriod"/>
            </a:pPr>
            <a:endParaRPr lang="en-US" sz="900" b="0" i="0" u="none" strike="noStrike" cap="none" dirty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+mj-lt"/>
              <a:buAutoNum type="arabicPeriod"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  Fréchet, M. (2017, October 25). *The role of ImageNet classes in Fréchet Inception Distance* [Conference session]. ICLR 2018, Vancouver, BC, Canada. Retrieved November 23, 2024, from </a:t>
            </a:r>
            <a:r>
              <a:rPr lang="en-US" sz="9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  <a:hlinkClick r:id="rId5"/>
              </a:rPr>
              <a:t>https://slideslive.com/38998637/the-role-of-imagenet-classes-in-frechet-inception-distance</a:t>
            </a:r>
            <a:endParaRPr lang="en-US" sz="900" b="0" i="0" u="none" strike="noStrike" cap="none" dirty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+mj-lt"/>
              <a:buAutoNum type="arabicPeriod"/>
            </a:pPr>
            <a:endParaRPr lang="en-US" sz="900" b="0" i="0" u="none" strike="noStrike" cap="none" dirty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+mj-lt"/>
              <a:buAutoNum type="arabicPeriod"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  He, K., Zhang, X., Ren, S., &amp; Sun, J. (2016). Deep residual learning for image recognition. In *Proceedings of the IEEE conference on computer vision and pattern recognition* (pp. 770-778). Retrieved December 1, 2024, from [https://openaccess.thecvf.com/content_cvpr_2016/papers/He_Deep_Residual_Learning_CVPR_2016_paper.pdf](</a:t>
            </a:r>
            <a:r>
              <a:rPr lang="en-US" sz="9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  <a:hlinkClick r:id="rId6"/>
              </a:rPr>
              <a:t>https://openaccess.thecvf.com/content_cvpr_2016/papers/He_Deep_Residual_Learning_CVPR_2016_paper.pdf</a:t>
            </a:r>
            <a:r>
              <a:rPr lang="en-US" sz="9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+mj-lt"/>
              <a:buAutoNum type="arabicPeriod"/>
            </a:pPr>
            <a:endParaRPr lang="en-US" sz="900" b="0" i="0" u="none" strike="noStrike" cap="none" dirty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+mj-lt"/>
              <a:buAutoNum type="arabicPeriod"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  Radford, A., Metz, L., &amp; </a:t>
            </a:r>
            <a:r>
              <a:rPr lang="en-US" sz="9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Chintala</a:t>
            </a:r>
            <a:r>
              <a:rPr lang="en-US" sz="9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, S. (2015). Unsupervised representation learning with deep convolutional generative adversarial networks. *</a:t>
            </a:r>
            <a:r>
              <a:rPr lang="en-US" sz="9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arXiv</a:t>
            </a:r>
            <a:r>
              <a:rPr lang="en-US" sz="9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preprint arXiv:1511.06434*. Retrieved December 18, 2024, from [https://arxiv.org/pdf/1511.06434.pdf](</a:t>
            </a:r>
            <a:r>
              <a:rPr lang="en-US" sz="9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  <a:hlinkClick r:id="rId7"/>
              </a:rPr>
              <a:t>https://arxiv.org/pdf/1511.06434.pdf</a:t>
            </a:r>
            <a:r>
              <a:rPr lang="en-US" sz="9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+mj-lt"/>
              <a:buAutoNum type="arabicPeriod"/>
            </a:pPr>
            <a:endParaRPr lang="en-US" sz="900" b="0" i="0" u="none" strike="noStrike" cap="none" dirty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+mj-lt"/>
              <a:buAutoNum type="arabicPeriod"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  Vaswani, A., </a:t>
            </a:r>
            <a:r>
              <a:rPr lang="en-US" sz="9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Shazeer</a:t>
            </a:r>
            <a:r>
              <a:rPr lang="en-US" sz="9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, N., Parmar, N., </a:t>
            </a:r>
            <a:r>
              <a:rPr lang="en-US" sz="9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Uszkoreit</a:t>
            </a:r>
            <a:r>
              <a:rPr lang="en-US" sz="9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, J., Jones, L., Gomez, A. N., ... &amp; </a:t>
            </a:r>
            <a:r>
              <a:rPr lang="en-US" sz="9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Polosukhin</a:t>
            </a:r>
            <a:r>
              <a:rPr lang="en-US" sz="9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, I. (2017). Attention is all you need. In *Advances in neural information processing systems* (Vol. 30). Retrieved December 26, 2024, from [https://proceedings.neurips.cc/paper/2017/file/3f5ee243547dee91fbd053c1c4a845aa-Paper.pdf](</a:t>
            </a:r>
            <a:r>
              <a:rPr lang="en-US" sz="9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  <a:hlinkClick r:id="rId8"/>
              </a:rPr>
              <a:t>https://proceedings.neurips.cc/paper/2017/file/3f5ee243547dee91fbd053c1c4a845aa-Paper.pdf</a:t>
            </a:r>
            <a:r>
              <a:rPr lang="en-US" sz="9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+mj-lt"/>
              <a:buAutoNum type="arabicPeriod"/>
            </a:pPr>
            <a:endParaRPr lang="en-US" sz="900" b="0" i="0" u="none" strike="noStrike" cap="none" dirty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+mj-lt"/>
              <a:buAutoNum type="arabicPeriod"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 Zhang, H., Xu, T., Li, H., Zhang, S., Wang, X., &amp; Huang, X. (2017). </a:t>
            </a:r>
            <a:r>
              <a:rPr lang="en-US" sz="9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Stackgan</a:t>
            </a:r>
            <a:r>
              <a:rPr lang="en-US" sz="9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: Text to photo-realistic image synthesis with stacked generative adversarial networks. In *Proceedings of the IEEE international conference on computer vision* (pp. 5907-5915). Retrieved January 10, 2025, from [https://openaccess.thecvf.com/content_ICCV_2017/papers/Zhang_StackGAN_Text_to_ICCV_2017_paper.pdf](</a:t>
            </a:r>
            <a:r>
              <a:rPr lang="en-US" sz="9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  <a:hlinkClick r:id="rId9"/>
              </a:rPr>
              <a:t>https://openaccess.thecvf.com/content_ICCV_2017/papers/Zhang_StackGAN_Text_to_ICCV_2017_paper.pdf</a:t>
            </a:r>
            <a:r>
              <a:rPr lang="en-US" sz="9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+mj-lt"/>
              <a:buAutoNum type="arabicPeriod"/>
            </a:pPr>
            <a:endParaRPr lang="en-US" sz="900" b="0" i="0" u="none" strike="noStrike" cap="none" dirty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+mj-lt"/>
              <a:buAutoNum type="arabicPeriod"/>
            </a:pPr>
            <a:endParaRPr lang="en-US" sz="900" b="0" i="0" u="none" strike="noStrike" cap="none" dirty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08"/>
          <p:cNvSpPr txBox="1">
            <a:spLocks noGrp="1"/>
          </p:cNvSpPr>
          <p:nvPr>
            <p:ph type="title"/>
          </p:nvPr>
        </p:nvSpPr>
        <p:spPr>
          <a:xfrm>
            <a:off x="846806" y="147387"/>
            <a:ext cx="77757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What is Text-to-image generation?</a:t>
            </a:r>
            <a:endParaRPr dirty="0"/>
          </a:p>
        </p:txBody>
      </p:sp>
      <p:pic>
        <p:nvPicPr>
          <p:cNvPr id="377" name="Google Shape;377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806" y="1090863"/>
            <a:ext cx="6877050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09"/>
          <p:cNvSpPr txBox="1">
            <a:spLocks noGrp="1"/>
          </p:cNvSpPr>
          <p:nvPr>
            <p:ph type="title"/>
          </p:nvPr>
        </p:nvSpPr>
        <p:spPr>
          <a:xfrm>
            <a:off x="2732756" y="233113"/>
            <a:ext cx="77757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  closer inspection….</a:t>
            </a:r>
            <a:endParaRPr/>
          </a:p>
        </p:txBody>
      </p:sp>
      <p:pic>
        <p:nvPicPr>
          <p:cNvPr id="383" name="Google Shape;383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325" y="1141625"/>
            <a:ext cx="8839200" cy="30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10"/>
          <p:cNvSpPr txBox="1">
            <a:spLocks noGrp="1"/>
          </p:cNvSpPr>
          <p:nvPr>
            <p:ph type="title"/>
          </p:nvPr>
        </p:nvSpPr>
        <p:spPr>
          <a:xfrm>
            <a:off x="616875" y="2364519"/>
            <a:ext cx="4044900" cy="17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br>
              <a:rPr lang="en-US"/>
            </a:br>
            <a:br>
              <a:rPr lang="en-US"/>
            </a:br>
            <a:r>
              <a:rPr lang="en-US"/>
              <a:t>Dataset Selection &amp; Exploration </a:t>
            </a:r>
            <a:endParaRPr/>
          </a:p>
        </p:txBody>
      </p:sp>
      <p:sp>
        <p:nvSpPr>
          <p:cNvPr id="389" name="Google Shape;389;p110"/>
          <p:cNvSpPr txBox="1">
            <a:spLocks noGrp="1"/>
          </p:cNvSpPr>
          <p:nvPr>
            <p:ph type="title" idx="2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02</a:t>
            </a:r>
            <a:endParaRPr/>
          </a:p>
        </p:txBody>
      </p:sp>
      <p:cxnSp>
        <p:nvCxnSpPr>
          <p:cNvPr id="390" name="Google Shape;390;p110"/>
          <p:cNvCxnSpPr/>
          <p:nvPr/>
        </p:nvCxnSpPr>
        <p:spPr>
          <a:xfrm rot="-5400000">
            <a:off x="3667200" y="2155750"/>
            <a:ext cx="2436300" cy="2409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91" name="Google Shape;391;p110"/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392" name="Google Shape;392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7347" y="1255623"/>
            <a:ext cx="3037389" cy="3400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"/>
          <p:cNvSpPr/>
          <p:nvPr/>
        </p:nvSpPr>
        <p:spPr>
          <a:xfrm>
            <a:off x="321228" y="2040604"/>
            <a:ext cx="292821" cy="292812"/>
          </a:xfrm>
          <a:custGeom>
            <a:avLst/>
            <a:gdLst/>
            <a:ahLst/>
            <a:cxnLst/>
            <a:rect l="l" t="t" r="r" b="b"/>
            <a:pathLst>
              <a:path w="4231" h="4231" extrusionOk="0">
                <a:moveTo>
                  <a:pt x="4230" y="2118"/>
                </a:moveTo>
                <a:cubicBezTo>
                  <a:pt x="4230" y="3280"/>
                  <a:pt x="3281" y="4230"/>
                  <a:pt x="2113" y="4230"/>
                </a:cubicBezTo>
                <a:cubicBezTo>
                  <a:pt x="944" y="4230"/>
                  <a:pt x="1" y="3280"/>
                  <a:pt x="1" y="2118"/>
                </a:cubicBezTo>
                <a:cubicBezTo>
                  <a:pt x="1" y="950"/>
                  <a:pt x="944" y="0"/>
                  <a:pt x="2113" y="0"/>
                </a:cubicBezTo>
                <a:cubicBezTo>
                  <a:pt x="3281" y="0"/>
                  <a:pt x="4230" y="950"/>
                  <a:pt x="4230" y="211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"/>
          <p:cNvSpPr txBox="1">
            <a:spLocks noGrp="1"/>
          </p:cNvSpPr>
          <p:nvPr>
            <p:ph type="title"/>
          </p:nvPr>
        </p:nvSpPr>
        <p:spPr>
          <a:xfrm>
            <a:off x="3586825" y="352216"/>
            <a:ext cx="20964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99" name="Google Shape;399;p5"/>
          <p:cNvSpPr/>
          <p:nvPr/>
        </p:nvSpPr>
        <p:spPr>
          <a:xfrm>
            <a:off x="321228" y="2794094"/>
            <a:ext cx="292821" cy="292812"/>
          </a:xfrm>
          <a:custGeom>
            <a:avLst/>
            <a:gdLst/>
            <a:ahLst/>
            <a:cxnLst/>
            <a:rect l="l" t="t" r="r" b="b"/>
            <a:pathLst>
              <a:path w="4231" h="4231" extrusionOk="0">
                <a:moveTo>
                  <a:pt x="4230" y="2118"/>
                </a:moveTo>
                <a:cubicBezTo>
                  <a:pt x="4230" y="3280"/>
                  <a:pt x="3281" y="4230"/>
                  <a:pt x="2113" y="4230"/>
                </a:cubicBezTo>
                <a:cubicBezTo>
                  <a:pt x="944" y="4230"/>
                  <a:pt x="1" y="3280"/>
                  <a:pt x="1" y="2118"/>
                </a:cubicBezTo>
                <a:cubicBezTo>
                  <a:pt x="1" y="950"/>
                  <a:pt x="944" y="0"/>
                  <a:pt x="2113" y="0"/>
                </a:cubicBezTo>
                <a:cubicBezTo>
                  <a:pt x="3281" y="0"/>
                  <a:pt x="4230" y="950"/>
                  <a:pt x="4230" y="211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"/>
          <p:cNvSpPr/>
          <p:nvPr/>
        </p:nvSpPr>
        <p:spPr>
          <a:xfrm>
            <a:off x="321228" y="3549456"/>
            <a:ext cx="292821" cy="292812"/>
          </a:xfrm>
          <a:custGeom>
            <a:avLst/>
            <a:gdLst/>
            <a:ahLst/>
            <a:cxnLst/>
            <a:rect l="l" t="t" r="r" b="b"/>
            <a:pathLst>
              <a:path w="4231" h="4231" extrusionOk="0">
                <a:moveTo>
                  <a:pt x="4230" y="2118"/>
                </a:moveTo>
                <a:cubicBezTo>
                  <a:pt x="4230" y="3280"/>
                  <a:pt x="3281" y="4230"/>
                  <a:pt x="2113" y="4230"/>
                </a:cubicBezTo>
                <a:cubicBezTo>
                  <a:pt x="944" y="4230"/>
                  <a:pt x="1" y="3280"/>
                  <a:pt x="1" y="2118"/>
                </a:cubicBezTo>
                <a:cubicBezTo>
                  <a:pt x="1" y="950"/>
                  <a:pt x="944" y="0"/>
                  <a:pt x="2113" y="0"/>
                </a:cubicBezTo>
                <a:cubicBezTo>
                  <a:pt x="3281" y="0"/>
                  <a:pt x="4230" y="950"/>
                  <a:pt x="4230" y="211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5" descr="C:\Temp\ketrina\Lecture1-Introduc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1400" y="3422023"/>
            <a:ext cx="3203932" cy="162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9834" y="455664"/>
            <a:ext cx="6890406" cy="2928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1636"/>
            <a:ext cx="9144000" cy="5205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8850" y="0"/>
            <a:ext cx="91440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00" y="-1"/>
            <a:ext cx="9143998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877</Words>
  <Application>Microsoft Office PowerPoint</Application>
  <PresentationFormat>On-screen Show (16:9)</PresentationFormat>
  <Paragraphs>81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Open Sans</vt:lpstr>
      <vt:lpstr>Sora</vt:lpstr>
      <vt:lpstr>Arial</vt:lpstr>
      <vt:lpstr>Lato</vt:lpstr>
      <vt:lpstr>AI Essentials Workshop by Slidesgo</vt:lpstr>
      <vt:lpstr>Text-to-Image Synthesis with a Custom Deep Convolutional GAN</vt:lpstr>
      <vt:lpstr>Introduction</vt:lpstr>
      <vt:lpstr>What is Text-to-image generation?</vt:lpstr>
      <vt:lpstr>A  closer inspection….</vt:lpstr>
      <vt:lpstr>  Dataset Selection &amp; Exploration </vt:lpstr>
      <vt:lpstr> </vt:lpstr>
      <vt:lpstr>PowerPoint Presentation</vt:lpstr>
      <vt:lpstr>PowerPoint Presentation</vt:lpstr>
      <vt:lpstr>PowerPoint Presentation</vt:lpstr>
      <vt:lpstr>  Model Architecture (DCGAN)</vt:lpstr>
      <vt:lpstr> A simple GAN architecture</vt:lpstr>
      <vt:lpstr>Our GAN implementation - Generator </vt:lpstr>
      <vt:lpstr>Our GAN implementation - Discriminator </vt:lpstr>
      <vt:lpstr>Workflow &amp; Limitations </vt:lpstr>
      <vt:lpstr>PowerPoint Presentation</vt:lpstr>
      <vt:lpstr>PowerPoint Presentation</vt:lpstr>
      <vt:lpstr>PowerPoint Presentation</vt:lpstr>
      <vt:lpstr>Results</vt:lpstr>
      <vt:lpstr> Ζούμε στην εποχή των δεδομένων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Vasilis Tsavalias</dc:creator>
  <cp:lastModifiedBy>Vasilis Tsavalias</cp:lastModifiedBy>
  <cp:revision>3</cp:revision>
  <dcterms:modified xsi:type="dcterms:W3CDTF">2025-01-19T15:12:51Z</dcterms:modified>
</cp:coreProperties>
</file>